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  <p:sldId id="283" r:id="rId4"/>
    <p:sldId id="278" r:id="rId5"/>
    <p:sldId id="270" r:id="rId6"/>
    <p:sldId id="271" r:id="rId7"/>
    <p:sldId id="284" r:id="rId8"/>
    <p:sldId id="272" r:id="rId9"/>
    <p:sldId id="273" r:id="rId10"/>
    <p:sldId id="274" r:id="rId11"/>
    <p:sldId id="279" r:id="rId12"/>
    <p:sldId id="280" r:id="rId13"/>
    <p:sldId id="281" r:id="rId14"/>
    <p:sldId id="282" r:id="rId15"/>
    <p:sldId id="275" r:id="rId16"/>
    <p:sldId id="287" r:id="rId17"/>
    <p:sldId id="285" r:id="rId18"/>
    <p:sldId id="286" r:id="rId19"/>
    <p:sldId id="276" r:id="rId20"/>
    <p:sldId id="263" r:id="rId2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A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9"/>
  </p:normalViewPr>
  <p:slideViewPr>
    <p:cSldViewPr snapToGrid="0">
      <p:cViewPr>
        <p:scale>
          <a:sx n="94" d="100"/>
          <a:sy n="94" d="100"/>
        </p:scale>
        <p:origin x="-80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CFA43C-9DEA-53A9-4FAA-D7AB4DD17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61EBC5D-C97A-1EC4-21D4-7461EF3FE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DFC293-6A89-32B8-A8C9-AAF483481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E694-8B69-6B42-BC5E-B9CBD5E180D1}" type="datetimeFigureOut">
              <a:rPr lang="es-ES_tradnl" smtClean="0"/>
              <a:t>2/14/26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6EC469-E9CF-9CC0-984F-93DC446E1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3DD08C-67F1-F0FF-DE55-9FF9ED57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151C-0A80-AE4C-9A86-0311C8B1A7D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2420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561E73-3A86-B3A1-7342-171CA69D2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189E38E-98E1-C6C4-2583-A5BA03897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F3D8B8-D395-15A5-76E9-85CE9F907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E694-8B69-6B42-BC5E-B9CBD5E180D1}" type="datetimeFigureOut">
              <a:rPr lang="es-ES_tradnl" smtClean="0"/>
              <a:t>2/14/26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C4EE8AB-9316-075F-19AF-15EDC5DF5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816342-68F8-20B3-BF54-404B7B464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151C-0A80-AE4C-9A86-0311C8B1A7D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6846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30C8951-F2AC-7162-0B57-FD43AE116D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DC75484-B32C-97C3-7755-5FA1AA2B0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CD4275-FE69-8285-6E1C-5E494303E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E694-8B69-6B42-BC5E-B9CBD5E180D1}" type="datetimeFigureOut">
              <a:rPr lang="es-ES_tradnl" smtClean="0"/>
              <a:t>2/14/26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3636E3E-DBB4-C155-D104-783343D14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4E9FF8-179B-6E4D-51E3-DFD68792D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151C-0A80-AE4C-9A86-0311C8B1A7D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71582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02D49A-9B41-1A8E-566D-FE8AD04DD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79477C-656D-17C5-DC82-B8451A7A7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A9B1258-3664-9061-9E67-CF20B7191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E694-8B69-6B42-BC5E-B9CBD5E180D1}" type="datetimeFigureOut">
              <a:rPr lang="es-ES_tradnl" smtClean="0"/>
              <a:t>2/14/26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790338A-7006-41D5-2260-9824530F3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A406E0A-24A7-A0DE-9130-B51DB999F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151C-0A80-AE4C-9A86-0311C8B1A7D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4366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E96A21-9122-6AFF-9A38-AB64D259B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F5E56B7-FEFE-2554-7763-6C06CCB22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BB8B43-84B2-20BE-E637-7E314634D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E694-8B69-6B42-BC5E-B9CBD5E180D1}" type="datetimeFigureOut">
              <a:rPr lang="es-ES_tradnl" smtClean="0"/>
              <a:t>2/14/26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29DC30-D182-05F0-0135-B8B596EE2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5230B2-D69F-27F7-3688-8A97B071D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151C-0A80-AE4C-9A86-0311C8B1A7D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09338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A89107-A649-5B41-65CB-1E175263A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CA3A84-1BB1-6BF7-63FF-C651B878A0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0A09DC7-43DA-4CCE-1180-5C2015BF8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F1509FB-611A-8502-DC5B-1DAC9928C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E694-8B69-6B42-BC5E-B9CBD5E180D1}" type="datetimeFigureOut">
              <a:rPr lang="es-ES_tradnl" smtClean="0"/>
              <a:t>2/14/26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4D4FFF2-C2EE-8C5D-B7E7-74ECE5DCA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58B58A0-5AEA-7BE0-F1BE-243E02704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151C-0A80-AE4C-9A86-0311C8B1A7D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1430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4FCDE8-33AA-1700-3BF4-D26F58F24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435C174-21A8-3C66-CD4E-74CFFBD96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8EC4259-BAC3-5C38-383D-1F589EAB5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9672BE2-D93A-CE3F-38C3-8B897A42C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355C4F3-111B-2535-361E-F8DFAF2B29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E2ED39F-5E68-C546-F64D-46E2DA6D6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E694-8B69-6B42-BC5E-B9CBD5E180D1}" type="datetimeFigureOut">
              <a:rPr lang="es-ES_tradnl" smtClean="0"/>
              <a:t>2/14/26</a:t>
            </a:fld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504DF29-4EA8-D621-58A2-B8E5736C1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622488A-602C-BB42-99D0-A3844AE13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151C-0A80-AE4C-9A86-0311C8B1A7D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25160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AC9FBA-CFF6-3B8D-E827-E5D208F1D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D843BB9-18DE-CA57-597D-97477B4C1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E694-8B69-6B42-BC5E-B9CBD5E180D1}" type="datetimeFigureOut">
              <a:rPr lang="es-ES_tradnl" smtClean="0"/>
              <a:t>2/14/26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09DDF37-E725-ADC6-2BA6-374FFA70C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832ACDA-17F6-7A90-EB05-3DDE4496F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151C-0A80-AE4C-9A86-0311C8B1A7D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011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63F6468-901F-3705-73BD-8BEA3DB37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E694-8B69-6B42-BC5E-B9CBD5E180D1}" type="datetimeFigureOut">
              <a:rPr lang="es-ES_tradnl" smtClean="0"/>
              <a:t>2/14/26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8452814-9F46-5EE1-A4D1-29218EFA4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A819934-A9A7-7928-B61D-957964AEC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151C-0A80-AE4C-9A86-0311C8B1A7D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1199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BD279B-E3E4-0716-1755-8AD04C86A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DB776B-813B-D1E8-FCCB-3EBDACCFB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2EE46FB-D8CD-0189-1E87-D4B4194F3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F670F58-E4CD-F973-5B12-5552CA1A6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E694-8B69-6B42-BC5E-B9CBD5E180D1}" type="datetimeFigureOut">
              <a:rPr lang="es-ES_tradnl" smtClean="0"/>
              <a:t>2/14/26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C46E638-3753-EC8C-EA89-B1A1C6B06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47F0B54-778D-EDC9-19B1-BE6DD2A36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151C-0A80-AE4C-9A86-0311C8B1A7D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9478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D6699D-47F5-6559-4A9A-E2E3CA301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ACE87D1-BC4E-0E53-CB5D-16E0CA58C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D139F9C-2489-64B6-9092-A5D52DACA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882D465-5A25-D781-AE5F-096F54C73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E694-8B69-6B42-BC5E-B9CBD5E180D1}" type="datetimeFigureOut">
              <a:rPr lang="es-ES_tradnl" smtClean="0"/>
              <a:t>2/14/26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B036ABF-19D0-3273-DDB6-2053C3D11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435D505-699F-4E82-0652-538BDBFCC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151C-0A80-AE4C-9A86-0311C8B1A7D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7991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61CD761-042C-8882-0836-C1B42E23A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A7B99A-C79E-AB4E-418C-9782D5A67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15B984-AACB-C03B-5419-F46B8A528E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3E694-8B69-6B42-BC5E-B9CBD5E180D1}" type="datetimeFigureOut">
              <a:rPr lang="es-ES_tradnl" smtClean="0"/>
              <a:t>2/14/26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E2F038-659D-B7AB-DB5E-829A05FAC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24E85B-9AE8-83BD-0DCF-28CF8D9F9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0151C-0A80-AE4C-9A86-0311C8B1A7D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1804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6BDB348-606F-343D-3883-A1814827AB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00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1D34B53-A476-3DD2-D627-4E0FFEFFA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3" y="0"/>
            <a:ext cx="12192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031880" y="2205203"/>
            <a:ext cx="936930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dirty="0"/>
              <a:t>La omisión o el </a:t>
            </a:r>
            <a:r>
              <a:rPr lang="es-ES" sz="3600" dirty="0" smtClean="0"/>
              <a:t>silencio</a:t>
            </a:r>
          </a:p>
          <a:p>
            <a:pPr algn="ctr"/>
            <a:r>
              <a:rPr lang="es-ES" sz="3600" dirty="0" smtClean="0"/>
              <a:t> </a:t>
            </a:r>
            <a:r>
              <a:rPr lang="es-ES" sz="3600" dirty="0"/>
              <a:t>también generan responsabilidad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872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703" y="0"/>
            <a:ext cx="87638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35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131965" y="1405696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400" b="1" dirty="0"/>
              <a:t>Autonomía vs obediencia y limitaciones estructurales</a:t>
            </a:r>
          </a:p>
          <a:p>
            <a:pPr algn="just"/>
            <a:r>
              <a:rPr lang="es-ES" sz="2400" dirty="0"/>
              <a:t>Estudios cualitativos en hospitales colombianos muestran que la autonomía se “pierde por la obediencia” y por el desconocimiento del rol profesional por parte de otros actores; el control institucional, la sobrecarga laboral y la hegemonía médica reducen la capacidad de cuestionar órdenes y participar en decisiones organizacionales</a:t>
            </a:r>
          </a:p>
        </p:txBody>
      </p:sp>
      <p:cxnSp>
        <p:nvCxnSpPr>
          <p:cNvPr id="3" name="Conector recto 2"/>
          <p:cNvCxnSpPr/>
          <p:nvPr/>
        </p:nvCxnSpPr>
        <p:spPr>
          <a:xfrm flipV="1">
            <a:off x="3201170" y="2970444"/>
            <a:ext cx="5930038" cy="20993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/>
          <p:cNvCxnSpPr/>
          <p:nvPr/>
        </p:nvCxnSpPr>
        <p:spPr>
          <a:xfrm flipV="1">
            <a:off x="3185639" y="3322273"/>
            <a:ext cx="5930038" cy="20993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 flipV="1">
            <a:off x="3338039" y="3716087"/>
            <a:ext cx="5930038" cy="20993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469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602919" y="1819146"/>
            <a:ext cx="70845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/>
              <a:t>“En </a:t>
            </a:r>
            <a:r>
              <a:rPr lang="es-ES" sz="2800" dirty="0"/>
              <a:t>cuidados terminales y UCI, las enfermeras viven estrés moral frente a decisiones que prolongan el sufrimiento o implican encarnizamiento terapéutico, percibiendo que su opinión no es valorada y que falta formación en bioética y apoyo </a:t>
            </a:r>
            <a:r>
              <a:rPr lang="es-ES" sz="2800" dirty="0" smtClean="0"/>
              <a:t>institucional”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342743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0" y="406400"/>
            <a:ext cx="7658100" cy="604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7625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1D34B53-A476-3DD2-D627-4E0FFEFFA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3" y="0"/>
            <a:ext cx="12192000" cy="6858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100" y="901700"/>
            <a:ext cx="65151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2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00"/>
            <a:ext cx="12192000" cy="558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54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59477" y="1015543"/>
            <a:ext cx="9005261" cy="1785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b="1" dirty="0"/>
              <a:t>ARTÍCULO 5o. </a:t>
            </a:r>
            <a:r>
              <a:rPr lang="es-ES" dirty="0"/>
              <a:t>Entiéndase por condiciones para el ejercicio de la enfermería</a:t>
            </a:r>
            <a:r>
              <a:rPr lang="es-ES" dirty="0" smtClean="0"/>
              <a:t>, los </a:t>
            </a:r>
            <a:r>
              <a:rPr lang="es-ES" dirty="0"/>
              <a:t>requisitos básicos indispensables de personal, infraestructura física</a:t>
            </a:r>
            <a:r>
              <a:rPr lang="es-ES" dirty="0" smtClean="0"/>
              <a:t>, dotación</a:t>
            </a:r>
            <a:r>
              <a:rPr lang="es-ES" dirty="0"/>
              <a:t>, procedimientos </a:t>
            </a:r>
            <a:r>
              <a:rPr lang="es-ES" dirty="0" err="1"/>
              <a:t>técnico­administrativos</a:t>
            </a:r>
            <a:r>
              <a:rPr lang="es-ES" dirty="0"/>
              <a:t>, registros para el sistema </a:t>
            </a:r>
            <a:r>
              <a:rPr lang="es-ES" dirty="0" smtClean="0"/>
              <a:t>de información</a:t>
            </a:r>
            <a:r>
              <a:rPr lang="es-ES" dirty="0"/>
              <a:t>, transporte, comunicaciones, auditoría de servicios y medidas </a:t>
            </a:r>
            <a:r>
              <a:rPr lang="es-ES" dirty="0" smtClean="0"/>
              <a:t>de seguridad</a:t>
            </a:r>
            <a:r>
              <a:rPr lang="es-ES" dirty="0"/>
              <a:t>, que le permitan al profesional de enfermería </a:t>
            </a:r>
            <a:r>
              <a:rPr lang="es-ES" sz="2000" b="1" dirty="0"/>
              <a:t>actuar con autonomía </a:t>
            </a:r>
            <a:r>
              <a:rPr lang="es-ES" sz="2000" b="1" dirty="0" smtClean="0"/>
              <a:t>profesional</a:t>
            </a:r>
            <a:r>
              <a:rPr lang="es-ES" dirty="0"/>
              <a:t>, calidad e independencia y sin los cuales no podrá dar garantía del </a:t>
            </a:r>
            <a:r>
              <a:rPr lang="es-ES" dirty="0" smtClean="0"/>
              <a:t>acto </a:t>
            </a:r>
            <a:r>
              <a:rPr lang="es-ES" dirty="0"/>
              <a:t>de cuidado de enfermería.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253244" y="3062058"/>
            <a:ext cx="900099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/>
              <a:t>PARÁGRAFO. Del déficit de las condiciones para el ejercicio de la enfermería,  el profesional deberá informar por escrito a las instancias de enfermería y </a:t>
            </a:r>
            <a:r>
              <a:rPr lang="es-ES" dirty="0" smtClean="0"/>
              <a:t>de control </a:t>
            </a:r>
            <a:r>
              <a:rPr lang="es-ES" dirty="0"/>
              <a:t>de la Institución y exigirá el cambio de ellas, para evitar que esta </a:t>
            </a:r>
            <a:r>
              <a:rPr lang="es-ES" dirty="0" smtClean="0"/>
              <a:t> situación </a:t>
            </a:r>
            <a:r>
              <a:rPr lang="es-ES" dirty="0"/>
              <a:t>se convierta en condición permanente que deteriore la calidad técnica </a:t>
            </a:r>
            <a:r>
              <a:rPr lang="es-ES" dirty="0" smtClean="0"/>
              <a:t>y </a:t>
            </a:r>
            <a:r>
              <a:rPr lang="es-ES" dirty="0"/>
              <a:t>humana de los servicios de enfermería.</a:t>
            </a:r>
          </a:p>
        </p:txBody>
      </p:sp>
      <p:cxnSp>
        <p:nvCxnSpPr>
          <p:cNvPr id="6" name="Conector recto 5"/>
          <p:cNvCxnSpPr/>
          <p:nvPr/>
        </p:nvCxnSpPr>
        <p:spPr>
          <a:xfrm>
            <a:off x="8218088" y="1364515"/>
            <a:ext cx="2004668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1380391" y="1663863"/>
            <a:ext cx="2004668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V="1">
            <a:off x="2592851" y="3400791"/>
            <a:ext cx="5730193" cy="31897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V="1">
            <a:off x="1370322" y="3663198"/>
            <a:ext cx="8065260" cy="47846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337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84148" y="538857"/>
            <a:ext cx="8780589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b="1" dirty="0"/>
              <a:t>ARTÍCULO 23. </a:t>
            </a:r>
            <a:r>
              <a:rPr lang="es-ES" dirty="0"/>
              <a:t>El profesional de enfermería cumplirá las responsabilidades </a:t>
            </a:r>
            <a:r>
              <a:rPr lang="es-ES" dirty="0" smtClean="0"/>
              <a:t>deontológicas </a:t>
            </a:r>
            <a:r>
              <a:rPr lang="es-ES" dirty="0"/>
              <a:t>profesionales inherentes al cargo que desempeñe en las </a:t>
            </a:r>
            <a:r>
              <a:rPr lang="es-ES" dirty="0" smtClean="0"/>
              <a:t>instituciones </a:t>
            </a:r>
            <a:r>
              <a:rPr lang="es-ES" dirty="0"/>
              <a:t>prestadoras de salud en donde preste sus servicios, siempre y </a:t>
            </a:r>
            <a:r>
              <a:rPr lang="es-ES" dirty="0" smtClean="0"/>
              <a:t>cuando </a:t>
            </a:r>
            <a:r>
              <a:rPr lang="es-ES" dirty="0"/>
              <a:t>estas no impongan es sus estatutos obligaciones que violen cualquiera </a:t>
            </a:r>
            <a:r>
              <a:rPr lang="es-ES" dirty="0" smtClean="0"/>
              <a:t>de </a:t>
            </a:r>
            <a:r>
              <a:rPr lang="es-ES" dirty="0"/>
              <a:t>las disposiciones deontológicas consagradas en la presente ley</a:t>
            </a:r>
          </a:p>
        </p:txBody>
      </p:sp>
      <p:cxnSp>
        <p:nvCxnSpPr>
          <p:cNvPr id="5" name="Conector recto 4"/>
          <p:cNvCxnSpPr/>
          <p:nvPr/>
        </p:nvCxnSpPr>
        <p:spPr>
          <a:xfrm flipV="1">
            <a:off x="2105017" y="902680"/>
            <a:ext cx="8065260" cy="47846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 flipV="1">
            <a:off x="1701148" y="1107562"/>
            <a:ext cx="8065260" cy="47846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V="1">
            <a:off x="1780078" y="1438398"/>
            <a:ext cx="8065260" cy="47846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1442166" y="2333684"/>
            <a:ext cx="8875049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b="1" dirty="0"/>
              <a:t>ARTÍCULO 28. </a:t>
            </a:r>
            <a:r>
              <a:rPr lang="es-ES" dirty="0"/>
              <a:t>El profesional de enfermería tiene el derecho a ser ubicado </a:t>
            </a:r>
            <a:r>
              <a:rPr lang="es-ES" dirty="0" smtClean="0"/>
              <a:t>en el </a:t>
            </a:r>
            <a:r>
              <a:rPr lang="es-ES" dirty="0"/>
              <a:t>área de trabajo correspondiente con su preparación académica y </a:t>
            </a:r>
            <a:r>
              <a:rPr lang="es-ES" dirty="0" smtClean="0"/>
              <a:t>experiencia.</a:t>
            </a:r>
          </a:p>
          <a:p>
            <a:pPr algn="just"/>
            <a:endParaRPr lang="es-ES" dirty="0"/>
          </a:p>
          <a:p>
            <a:pPr algn="just"/>
            <a:r>
              <a:rPr lang="es-ES" b="1" dirty="0"/>
              <a:t>PARÁGRAFO:</a:t>
            </a:r>
            <a:r>
              <a:rPr lang="es-ES" dirty="0"/>
              <a:t> En caso de que al profesional de enfermería se le </a:t>
            </a:r>
            <a:r>
              <a:rPr lang="es-ES" dirty="0" smtClean="0"/>
              <a:t>asignen actividades </a:t>
            </a:r>
            <a:r>
              <a:rPr lang="es-ES" dirty="0"/>
              <a:t>o tareas diferentes de las propias de su competencia, podrá </a:t>
            </a:r>
            <a:r>
              <a:rPr lang="es-ES" dirty="0" smtClean="0"/>
              <a:t>negarse </a:t>
            </a:r>
            <a:r>
              <a:rPr lang="es-ES" dirty="0"/>
              <a:t>a desempeñarlas cuando con ellas se afecte su dignidad, el </a:t>
            </a:r>
            <a:r>
              <a:rPr lang="es-ES" dirty="0" smtClean="0"/>
              <a:t>tiempo dedicado </a:t>
            </a:r>
            <a:r>
              <a:rPr lang="es-ES" dirty="0"/>
              <a:t>al cuidado de enfermería o su desarrollo profesional. Al profesional </a:t>
            </a:r>
            <a:r>
              <a:rPr lang="es-ES" dirty="0" smtClean="0"/>
              <a:t>de enfermería</a:t>
            </a:r>
            <a:r>
              <a:rPr lang="es-ES" dirty="0"/>
              <a:t>, por esta razón, no se le podrá menoscabar sus derechos </a:t>
            </a:r>
            <a:r>
              <a:rPr lang="es-ES" dirty="0" smtClean="0"/>
              <a:t>o imponérsele </a:t>
            </a:r>
            <a:r>
              <a:rPr lang="es-ES" dirty="0"/>
              <a:t>sanciones. </a:t>
            </a:r>
          </a:p>
        </p:txBody>
      </p:sp>
      <p:cxnSp>
        <p:nvCxnSpPr>
          <p:cNvPr id="9" name="Conector recto 8"/>
          <p:cNvCxnSpPr/>
          <p:nvPr/>
        </p:nvCxnSpPr>
        <p:spPr>
          <a:xfrm flipV="1">
            <a:off x="1502157" y="2671914"/>
            <a:ext cx="8065260" cy="47846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V="1">
            <a:off x="1717531" y="3496075"/>
            <a:ext cx="8065260" cy="47846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 flipV="1">
            <a:off x="1586549" y="3784926"/>
            <a:ext cx="8065260" cy="47846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192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1D34B53-A476-3DD2-D627-4E0FFEFFA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3" y="0"/>
            <a:ext cx="12192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815746" y="1636614"/>
            <a:ext cx="833354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/>
              <a:t>En Conclusión</a:t>
            </a:r>
            <a:r>
              <a:rPr lang="mr-IN" sz="2800" b="1" dirty="0" smtClean="0"/>
              <a:t>…</a:t>
            </a:r>
            <a:r>
              <a:rPr lang="es-ES" sz="2800" b="1" dirty="0" smtClean="0"/>
              <a:t> </a:t>
            </a:r>
          </a:p>
          <a:p>
            <a:r>
              <a:rPr lang="es-ES" dirty="0" smtClean="0"/>
              <a:t>En </a:t>
            </a:r>
            <a:r>
              <a:rPr lang="es-ES" dirty="0"/>
              <a:t>Colombia, la Enfermería tiene no solo la capacidad, sino la obligación ética y legal de ejercer su autonomía frente a indicaciones cuestionables. </a:t>
            </a:r>
            <a:endParaRPr lang="es-ES" dirty="0" smtClean="0"/>
          </a:p>
          <a:p>
            <a:endParaRPr lang="es-ES" dirty="0" smtClean="0"/>
          </a:p>
          <a:p>
            <a:pPr marL="285750" indent="-285750">
              <a:buFontTx/>
              <a:buChar char="-"/>
            </a:pPr>
            <a:r>
              <a:rPr lang="es-ES" dirty="0" smtClean="0"/>
              <a:t>Proteger </a:t>
            </a:r>
            <a:r>
              <a:rPr lang="es-ES" dirty="0"/>
              <a:t>al paciente, incluso en contextos de presión jerárquica, es parte esencial del compromiso profesional. </a:t>
            </a:r>
            <a:endParaRPr lang="es-ES" dirty="0" smtClean="0"/>
          </a:p>
          <a:p>
            <a:pPr marL="285750" indent="-285750">
              <a:buFontTx/>
              <a:buChar char="-"/>
            </a:pPr>
            <a:endParaRPr lang="es-ES" dirty="0"/>
          </a:p>
          <a:p>
            <a:endParaRPr lang="es-ES" dirty="0" smtClean="0"/>
          </a:p>
          <a:p>
            <a:pPr marL="285750" indent="-285750">
              <a:buFontTx/>
              <a:buChar char="-"/>
            </a:pPr>
            <a:r>
              <a:rPr lang="es-ES" dirty="0" smtClean="0"/>
              <a:t>La </a:t>
            </a:r>
            <a:r>
              <a:rPr lang="es-ES" dirty="0"/>
              <a:t>autonomía responsable fortalece la calidad del cuidado, la seguridad del paciente y la dignidad de la profesión</a:t>
            </a:r>
            <a:r>
              <a:rPr lang="es-ES" dirty="0" smtClean="0"/>
              <a:t>.</a:t>
            </a:r>
          </a:p>
          <a:p>
            <a:pPr marL="285750" indent="-285750">
              <a:buFontTx/>
              <a:buChar char="-"/>
            </a:pPr>
            <a:endParaRPr lang="es-ES" dirty="0"/>
          </a:p>
          <a:p>
            <a:pPr algn="just"/>
            <a:r>
              <a:rPr lang="es-ES" smtClean="0"/>
              <a:t>-    La </a:t>
            </a:r>
            <a:r>
              <a:rPr lang="es-ES" dirty="0"/>
              <a:t>omisión o </a:t>
            </a:r>
            <a:r>
              <a:rPr lang="es-ES"/>
              <a:t>el </a:t>
            </a:r>
            <a:r>
              <a:rPr lang="es-ES" smtClean="0"/>
              <a:t>silencio </a:t>
            </a:r>
            <a:r>
              <a:rPr lang="es-ES" dirty="0"/>
              <a:t>también generan responsabilidad</a:t>
            </a:r>
            <a:endParaRPr lang="es-ES" dirty="0" smtClean="0"/>
          </a:p>
          <a:p>
            <a:pPr marL="285750" indent="-285750">
              <a:buFontTx/>
              <a:buChar char="-"/>
            </a:pPr>
            <a:endParaRPr lang="es-ES" dirty="0"/>
          </a:p>
          <a:p>
            <a:pPr marL="285750" indent="-285750">
              <a:buFontTx/>
              <a:buChar char="-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872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183A7ED-5D19-7565-7D47-56159B531E11}"/>
              </a:ext>
            </a:extLst>
          </p:cNvPr>
          <p:cNvSpPr txBox="1"/>
          <p:nvPr/>
        </p:nvSpPr>
        <p:spPr>
          <a:xfrm>
            <a:off x="1128172" y="514799"/>
            <a:ext cx="9595796" cy="1569660"/>
          </a:xfrm>
          <a:prstGeom prst="rect">
            <a:avLst/>
          </a:prstGeom>
          <a:ln w="571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200" b="1" dirty="0"/>
              <a:t>Autonomía profesional y responsabilidad en la toma de decisiones de Enfermería frente a indicaciones cuestionables</a:t>
            </a:r>
            <a:r>
              <a:rPr lang="en-US" sz="3200" dirty="0"/>
              <a:t> </a:t>
            </a:r>
            <a:endParaRPr lang="es-ES_tradnl" sz="3200" b="1" dirty="0">
              <a:solidFill>
                <a:schemeClr val="accent1">
                  <a:lumMod val="50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B74A05EC-4F26-C4DD-F36F-7C08F7D2EBF6}"/>
              </a:ext>
            </a:extLst>
          </p:cNvPr>
          <p:cNvSpPr/>
          <p:nvPr/>
        </p:nvSpPr>
        <p:spPr>
          <a:xfrm>
            <a:off x="6916994" y="2539873"/>
            <a:ext cx="119312" cy="119312"/>
          </a:xfrm>
          <a:prstGeom prst="ellipse">
            <a:avLst/>
          </a:prstGeom>
          <a:solidFill>
            <a:srgbClr val="26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D83ECE3-437F-0A32-3976-29F80F91DD19}"/>
              </a:ext>
            </a:extLst>
          </p:cNvPr>
          <p:cNvSpPr txBox="1"/>
          <p:nvPr/>
        </p:nvSpPr>
        <p:spPr>
          <a:xfrm>
            <a:off x="7197213" y="2428387"/>
            <a:ext cx="1106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>
                <a:solidFill>
                  <a:srgbClr val="263A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Tema 1</a:t>
            </a:r>
            <a:endParaRPr lang="es-ES_tradnl" b="1" dirty="0">
              <a:solidFill>
                <a:srgbClr val="263A6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AEB91EE-9115-789C-7851-23BDC1C3172A}"/>
              </a:ext>
            </a:extLst>
          </p:cNvPr>
          <p:cNvSpPr txBox="1"/>
          <p:nvPr/>
        </p:nvSpPr>
        <p:spPr>
          <a:xfrm>
            <a:off x="7305368" y="2812490"/>
            <a:ext cx="398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263A66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Preguntas Orientadoras</a:t>
            </a:r>
            <a:endParaRPr lang="es-ES_tradnl" dirty="0">
              <a:solidFill>
                <a:srgbClr val="263A66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490617B1-7666-8C15-3283-F303367EC626}"/>
              </a:ext>
            </a:extLst>
          </p:cNvPr>
          <p:cNvCxnSpPr>
            <a:cxnSpLocks/>
            <a:stCxn id="9" idx="4"/>
          </p:cNvCxnSpPr>
          <p:nvPr/>
        </p:nvCxnSpPr>
        <p:spPr>
          <a:xfrm>
            <a:off x="6976650" y="2659185"/>
            <a:ext cx="0" cy="4198815"/>
          </a:xfrm>
          <a:prstGeom prst="line">
            <a:avLst/>
          </a:prstGeom>
          <a:ln>
            <a:solidFill>
              <a:srgbClr val="263A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5866BAE3-CED5-4BCA-4BB9-0AACE57B18FF}"/>
              </a:ext>
            </a:extLst>
          </p:cNvPr>
          <p:cNvSpPr/>
          <p:nvPr/>
        </p:nvSpPr>
        <p:spPr>
          <a:xfrm>
            <a:off x="6916994" y="3999963"/>
            <a:ext cx="119312" cy="119312"/>
          </a:xfrm>
          <a:prstGeom prst="ellipse">
            <a:avLst/>
          </a:prstGeom>
          <a:solidFill>
            <a:srgbClr val="26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29AC5DC-4823-5F24-5EE2-C8DF6C63818C}"/>
              </a:ext>
            </a:extLst>
          </p:cNvPr>
          <p:cNvSpPr txBox="1"/>
          <p:nvPr/>
        </p:nvSpPr>
        <p:spPr>
          <a:xfrm>
            <a:off x="7197213" y="3888477"/>
            <a:ext cx="1106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rgbClr val="263A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Tema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A4F69A7-D9CC-861F-E8C7-E8EC510126EC}"/>
              </a:ext>
            </a:extLst>
          </p:cNvPr>
          <p:cNvSpPr txBox="1"/>
          <p:nvPr/>
        </p:nvSpPr>
        <p:spPr>
          <a:xfrm>
            <a:off x="7305368" y="4272580"/>
            <a:ext cx="398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263A66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Autononomía</a:t>
            </a:r>
            <a:r>
              <a:rPr lang="en-US" sz="1800" dirty="0" smtClean="0">
                <a:solidFill>
                  <a:srgbClr val="263A66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 y </a:t>
            </a:r>
            <a:r>
              <a:rPr lang="en-US" sz="1800" dirty="0" err="1" smtClean="0">
                <a:solidFill>
                  <a:srgbClr val="263A66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responsabilidad</a:t>
            </a:r>
            <a:endParaRPr lang="es-ES_tradnl" dirty="0">
              <a:solidFill>
                <a:srgbClr val="263A66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AECF6939-E445-95EE-CA5B-9A4985D91C4A}"/>
              </a:ext>
            </a:extLst>
          </p:cNvPr>
          <p:cNvSpPr/>
          <p:nvPr/>
        </p:nvSpPr>
        <p:spPr>
          <a:xfrm>
            <a:off x="6916994" y="5327318"/>
            <a:ext cx="119312" cy="119312"/>
          </a:xfrm>
          <a:prstGeom prst="ellipse">
            <a:avLst/>
          </a:prstGeom>
          <a:solidFill>
            <a:srgbClr val="26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563DCAD-105C-1A99-1236-E8F9B713604D}"/>
              </a:ext>
            </a:extLst>
          </p:cNvPr>
          <p:cNvSpPr txBox="1"/>
          <p:nvPr/>
        </p:nvSpPr>
        <p:spPr>
          <a:xfrm>
            <a:off x="7197213" y="5215832"/>
            <a:ext cx="1106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rgbClr val="263A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Tema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657ECDC-C164-96CA-9CA6-457D6749BB34}"/>
              </a:ext>
            </a:extLst>
          </p:cNvPr>
          <p:cNvSpPr txBox="1"/>
          <p:nvPr/>
        </p:nvSpPr>
        <p:spPr>
          <a:xfrm>
            <a:off x="7399829" y="5610431"/>
            <a:ext cx="3982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263A66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Decisiones</a:t>
            </a:r>
            <a:r>
              <a:rPr lang="en-US" sz="1800" dirty="0" smtClean="0">
                <a:solidFill>
                  <a:srgbClr val="263A66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263A66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Cuestionables</a:t>
            </a:r>
            <a:endParaRPr lang="en-US" sz="1800" dirty="0" smtClean="0">
              <a:solidFill>
                <a:srgbClr val="263A66"/>
              </a:solidFill>
              <a:effectLst/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solidFill>
                  <a:srgbClr val="263A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Reflexiones</a:t>
            </a:r>
            <a:r>
              <a:rPr lang="en-US" dirty="0" smtClean="0">
                <a:solidFill>
                  <a:srgbClr val="263A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Finales.</a:t>
            </a:r>
            <a:endParaRPr lang="es-ES_tradnl" dirty="0">
              <a:solidFill>
                <a:srgbClr val="263A66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966" y="2361660"/>
            <a:ext cx="4249628" cy="41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63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1D34B53-A476-3DD2-D627-4E0FFEFFA3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21" y="887318"/>
            <a:ext cx="5573186" cy="3626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828" y="1186078"/>
            <a:ext cx="6949741" cy="4517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8396" y="1857840"/>
            <a:ext cx="8216169" cy="4555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128" y="1245107"/>
            <a:ext cx="7491028" cy="5119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3398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17210" y="365125"/>
            <a:ext cx="4930467" cy="1325563"/>
          </a:xfrm>
        </p:spPr>
        <p:txBody>
          <a:bodyPr/>
          <a:lstStyle/>
          <a:p>
            <a:pPr algn="ctr"/>
            <a:r>
              <a:rPr lang="es-ES" dirty="0" smtClean="0"/>
              <a:t>Preguntas Orientadoras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41" y="1102108"/>
            <a:ext cx="5147108" cy="5147108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796140" y="1955514"/>
            <a:ext cx="49304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6675228" y="1994290"/>
            <a:ext cx="4628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¿La </a:t>
            </a:r>
            <a:r>
              <a:rPr lang="es-ES" dirty="0" smtClean="0"/>
              <a:t>autonomía del profesional de Enfermer</a:t>
            </a:r>
            <a:r>
              <a:rPr lang="es-ES" dirty="0" smtClean="0"/>
              <a:t>ía</a:t>
            </a:r>
            <a:r>
              <a:rPr lang="es-ES" dirty="0" smtClean="0"/>
              <a:t> </a:t>
            </a:r>
            <a:r>
              <a:rPr lang="es-ES" dirty="0"/>
              <a:t>se aprende, se ejerce o se defiende?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733167" y="2870932"/>
            <a:ext cx="4628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¿Los profesionales de Enfermería son </a:t>
            </a:r>
            <a:r>
              <a:rPr lang="es-ES" dirty="0"/>
              <a:t>verdaderamente libres para tomar decisiones clínicas basadas </a:t>
            </a:r>
            <a:r>
              <a:rPr lang="es-ES" dirty="0" smtClean="0"/>
              <a:t>en el juicio </a:t>
            </a:r>
            <a:r>
              <a:rPr lang="es-ES" dirty="0" smtClean="0"/>
              <a:t>profesional en Colombia?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770115" y="4198914"/>
            <a:ext cx="4628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¿Qué factores fortalecen o limitan la autonomía de Enfermería en el ámbito </a:t>
            </a:r>
            <a:r>
              <a:rPr lang="es-ES" dirty="0" smtClean="0"/>
              <a:t>laboral Colombiano?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853653" y="5237638"/>
            <a:ext cx="4355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¿Callar también es una forma de decidir?</a:t>
            </a:r>
          </a:p>
        </p:txBody>
      </p:sp>
    </p:spTree>
    <p:extLst>
      <p:ext uri="{BB962C8B-B14F-4D97-AF65-F5344CB8AC3E}">
        <p14:creationId xmlns:p14="http://schemas.microsoft.com/office/powerpoint/2010/main" val="2161699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1D34B53-A476-3DD2-D627-4E0FFEFFA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3" y="0"/>
            <a:ext cx="12192000" cy="6858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787400"/>
            <a:ext cx="10045700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19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1D34B53-A476-3DD2-D627-4E0FFEFFA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3" y="0"/>
            <a:ext cx="12192000" cy="6858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756" y="976154"/>
            <a:ext cx="7871730" cy="568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2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077" y="383041"/>
            <a:ext cx="6697463" cy="3035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965" y="3780878"/>
            <a:ext cx="6695313" cy="2222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" name="Conector recto 2"/>
          <p:cNvCxnSpPr/>
          <p:nvPr/>
        </p:nvCxnSpPr>
        <p:spPr>
          <a:xfrm>
            <a:off x="6559776" y="1994291"/>
            <a:ext cx="2004668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2324998" y="2325127"/>
            <a:ext cx="6249941" cy="5045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2403928" y="2624475"/>
            <a:ext cx="6249941" cy="5045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2367407" y="2944815"/>
            <a:ext cx="6249941" cy="5045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2383364" y="3244163"/>
            <a:ext cx="6249941" cy="5045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2367834" y="4950011"/>
            <a:ext cx="6249941" cy="5045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2436269" y="5585240"/>
            <a:ext cx="6249941" cy="5045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309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1D34B53-A476-3DD2-D627-4E0FFEFFA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3" y="0"/>
            <a:ext cx="12192000" cy="6858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27" y="871189"/>
            <a:ext cx="9118600" cy="55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2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1D34B53-A476-3DD2-D627-4E0FFEFFA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3" y="0"/>
            <a:ext cx="12192000" cy="6858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311" y="1259552"/>
            <a:ext cx="8565189" cy="468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2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6012</TotalTime>
  <Words>561</Words>
  <Application>Microsoft Macintosh PowerPoint</Application>
  <PresentationFormat>Personalizado</PresentationFormat>
  <Paragraphs>33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Office Theme</vt:lpstr>
      <vt:lpstr>Presentación de PowerPoint</vt:lpstr>
      <vt:lpstr>Presentación de PowerPoint</vt:lpstr>
      <vt:lpstr>Presentación de PowerPoint</vt:lpstr>
      <vt:lpstr>Preguntas Orientadoras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John Edison Cardenas</cp:lastModifiedBy>
  <cp:revision>44</cp:revision>
  <dcterms:created xsi:type="dcterms:W3CDTF">2024-07-15T21:40:15Z</dcterms:created>
  <dcterms:modified xsi:type="dcterms:W3CDTF">2026-02-16T19:59:00Z</dcterms:modified>
</cp:coreProperties>
</file>