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35"/>
  </p:notesMasterIdLst>
  <p:handoutMasterIdLst>
    <p:handoutMasterId r:id="rId36"/>
  </p:handoutMasterIdLst>
  <p:sldIdLst>
    <p:sldId id="354" r:id="rId2"/>
    <p:sldId id="464" r:id="rId3"/>
    <p:sldId id="461" r:id="rId4"/>
    <p:sldId id="460" r:id="rId5"/>
    <p:sldId id="459" r:id="rId6"/>
    <p:sldId id="462" r:id="rId7"/>
    <p:sldId id="457" r:id="rId8"/>
    <p:sldId id="456" r:id="rId9"/>
    <p:sldId id="458" r:id="rId10"/>
    <p:sldId id="463" r:id="rId11"/>
    <p:sldId id="362" r:id="rId12"/>
    <p:sldId id="466" r:id="rId13"/>
    <p:sldId id="363" r:id="rId14"/>
    <p:sldId id="418" r:id="rId15"/>
    <p:sldId id="419" r:id="rId16"/>
    <p:sldId id="420" r:id="rId17"/>
    <p:sldId id="455" r:id="rId18"/>
    <p:sldId id="423" r:id="rId19"/>
    <p:sldId id="467" r:id="rId20"/>
    <p:sldId id="424" r:id="rId21"/>
    <p:sldId id="426" r:id="rId22"/>
    <p:sldId id="427" r:id="rId23"/>
    <p:sldId id="428" r:id="rId24"/>
    <p:sldId id="429" r:id="rId25"/>
    <p:sldId id="432" r:id="rId26"/>
    <p:sldId id="453" r:id="rId27"/>
    <p:sldId id="416" r:id="rId28"/>
    <p:sldId id="391" r:id="rId29"/>
    <p:sldId id="367" r:id="rId30"/>
    <p:sldId id="399" r:id="rId31"/>
    <p:sldId id="263" r:id="rId32"/>
    <p:sldId id="396" r:id="rId33"/>
    <p:sldId id="401" r:id="rId34"/>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434" autoAdjust="0"/>
  </p:normalViewPr>
  <p:slideViewPr>
    <p:cSldViewPr snapToGrid="0">
      <p:cViewPr varScale="1">
        <p:scale>
          <a:sx n="90" d="100"/>
          <a:sy n="90" d="100"/>
        </p:scale>
        <p:origin x="74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84871" cy="502755"/>
          </a:xfrm>
          <a:prstGeom prst="rect">
            <a:avLst/>
          </a:prstGeom>
        </p:spPr>
        <p:txBody>
          <a:bodyPr vert="horz" lIns="96607" tIns="48304" rIns="96607" bIns="48304" rtlCol="0"/>
          <a:lstStyle>
            <a:lvl1pPr algn="l">
              <a:defRPr sz="1300"/>
            </a:lvl1pPr>
          </a:lstStyle>
          <a:p>
            <a:endParaRPr lang="es-CO"/>
          </a:p>
        </p:txBody>
      </p:sp>
      <p:sp>
        <p:nvSpPr>
          <p:cNvPr id="3" name="Marcador de fecha 2"/>
          <p:cNvSpPr>
            <a:spLocks noGrp="1"/>
          </p:cNvSpPr>
          <p:nvPr>
            <p:ph type="dt" sz="quarter" idx="1"/>
          </p:nvPr>
        </p:nvSpPr>
        <p:spPr>
          <a:xfrm>
            <a:off x="3901699" y="1"/>
            <a:ext cx="2984871" cy="502755"/>
          </a:xfrm>
          <a:prstGeom prst="rect">
            <a:avLst/>
          </a:prstGeom>
        </p:spPr>
        <p:txBody>
          <a:bodyPr vert="horz" lIns="96607" tIns="48304" rIns="96607" bIns="48304" rtlCol="0"/>
          <a:lstStyle>
            <a:lvl1pPr algn="r">
              <a:defRPr sz="1300"/>
            </a:lvl1pPr>
          </a:lstStyle>
          <a:p>
            <a:fld id="{0CCC424A-C723-4BD4-A500-E5B027DB1331}" type="datetimeFigureOut">
              <a:rPr lang="es-CO" smtClean="0"/>
              <a:t>28/05/2021</a:t>
            </a:fld>
            <a:endParaRPr lang="es-CO"/>
          </a:p>
        </p:txBody>
      </p:sp>
      <p:sp>
        <p:nvSpPr>
          <p:cNvPr id="4" name="Marcador de pie de página 3"/>
          <p:cNvSpPr>
            <a:spLocks noGrp="1"/>
          </p:cNvSpPr>
          <p:nvPr>
            <p:ph type="ftr" sz="quarter" idx="2"/>
          </p:nvPr>
        </p:nvSpPr>
        <p:spPr>
          <a:xfrm>
            <a:off x="1" y="9517547"/>
            <a:ext cx="2984871" cy="502754"/>
          </a:xfrm>
          <a:prstGeom prst="rect">
            <a:avLst/>
          </a:prstGeom>
        </p:spPr>
        <p:txBody>
          <a:bodyPr vert="horz" lIns="96607" tIns="48304" rIns="96607" bIns="48304" rtlCol="0" anchor="b"/>
          <a:lstStyle>
            <a:lvl1pPr algn="l">
              <a:defRPr sz="1300"/>
            </a:lvl1pPr>
          </a:lstStyle>
          <a:p>
            <a:endParaRPr lang="es-CO"/>
          </a:p>
        </p:txBody>
      </p:sp>
      <p:sp>
        <p:nvSpPr>
          <p:cNvPr id="5" name="Marcador de número de diapositiva 4"/>
          <p:cNvSpPr>
            <a:spLocks noGrp="1"/>
          </p:cNvSpPr>
          <p:nvPr>
            <p:ph type="sldNum" sz="quarter" idx="3"/>
          </p:nvPr>
        </p:nvSpPr>
        <p:spPr>
          <a:xfrm>
            <a:off x="3901699" y="9517547"/>
            <a:ext cx="2984871" cy="502754"/>
          </a:xfrm>
          <a:prstGeom prst="rect">
            <a:avLst/>
          </a:prstGeom>
        </p:spPr>
        <p:txBody>
          <a:bodyPr vert="horz" lIns="96607" tIns="48304" rIns="96607" bIns="48304" rtlCol="0" anchor="b"/>
          <a:lstStyle>
            <a:lvl1pPr algn="r">
              <a:defRPr sz="1300"/>
            </a:lvl1pPr>
          </a:lstStyle>
          <a:p>
            <a:fld id="{F66B5140-5E29-4D59-B34F-9360FEA7095E}" type="slidenum">
              <a:rPr lang="es-CO" smtClean="0"/>
              <a:t>‹Nº›</a:t>
            </a:fld>
            <a:endParaRPr lang="es-CO"/>
          </a:p>
        </p:txBody>
      </p:sp>
    </p:spTree>
    <p:extLst>
      <p:ext uri="{BB962C8B-B14F-4D97-AF65-F5344CB8AC3E}">
        <p14:creationId xmlns:p14="http://schemas.microsoft.com/office/powerpoint/2010/main" val="2257361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8E366C52-1E7D-4B49-B50F-29EEE170A057}" type="datetimeFigureOut">
              <a:rPr lang="es-CO" smtClean="0"/>
              <a:t>28/05/2021</a:t>
            </a:fld>
            <a:endParaRPr lang="es-CO"/>
          </a:p>
        </p:txBody>
      </p:sp>
      <p:sp>
        <p:nvSpPr>
          <p:cNvPr id="4" name="Marcador de imagen de diapositiva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30FF303A-EA0D-4E21-904D-5220A19E2824}" type="slidenum">
              <a:rPr lang="es-CO" smtClean="0"/>
              <a:t>‹Nº›</a:t>
            </a:fld>
            <a:endParaRPr lang="es-CO"/>
          </a:p>
        </p:txBody>
      </p:sp>
    </p:spTree>
    <p:extLst>
      <p:ext uri="{BB962C8B-B14F-4D97-AF65-F5344CB8AC3E}">
        <p14:creationId xmlns:p14="http://schemas.microsoft.com/office/powerpoint/2010/main" val="2043187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a:t>
            </a:fld>
            <a:endParaRPr lang="es-CO"/>
          </a:p>
        </p:txBody>
      </p:sp>
    </p:spTree>
    <p:extLst>
      <p:ext uri="{BB962C8B-B14F-4D97-AF65-F5344CB8AC3E}">
        <p14:creationId xmlns:p14="http://schemas.microsoft.com/office/powerpoint/2010/main" val="2237344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10</a:t>
            </a:fld>
            <a:endParaRPr lang="es-CO"/>
          </a:p>
        </p:txBody>
      </p:sp>
    </p:spTree>
    <p:extLst>
      <p:ext uri="{BB962C8B-B14F-4D97-AF65-F5344CB8AC3E}">
        <p14:creationId xmlns:p14="http://schemas.microsoft.com/office/powerpoint/2010/main" val="2432845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11</a:t>
            </a:fld>
            <a:endParaRPr lang="es-CO"/>
          </a:p>
        </p:txBody>
      </p:sp>
    </p:spTree>
    <p:extLst>
      <p:ext uri="{BB962C8B-B14F-4D97-AF65-F5344CB8AC3E}">
        <p14:creationId xmlns:p14="http://schemas.microsoft.com/office/powerpoint/2010/main" val="3377029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12</a:t>
            </a:fld>
            <a:endParaRPr lang="es-CO"/>
          </a:p>
        </p:txBody>
      </p:sp>
    </p:spTree>
    <p:extLst>
      <p:ext uri="{BB962C8B-B14F-4D97-AF65-F5344CB8AC3E}">
        <p14:creationId xmlns:p14="http://schemas.microsoft.com/office/powerpoint/2010/main" val="3255753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13</a:t>
            </a:fld>
            <a:endParaRPr lang="es-CO"/>
          </a:p>
        </p:txBody>
      </p:sp>
    </p:spTree>
    <p:extLst>
      <p:ext uri="{BB962C8B-B14F-4D97-AF65-F5344CB8AC3E}">
        <p14:creationId xmlns:p14="http://schemas.microsoft.com/office/powerpoint/2010/main" val="2196956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14</a:t>
            </a:fld>
            <a:endParaRPr lang="es-CO"/>
          </a:p>
        </p:txBody>
      </p:sp>
    </p:spTree>
    <p:extLst>
      <p:ext uri="{BB962C8B-B14F-4D97-AF65-F5344CB8AC3E}">
        <p14:creationId xmlns:p14="http://schemas.microsoft.com/office/powerpoint/2010/main" val="226823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15</a:t>
            </a:fld>
            <a:endParaRPr lang="es-CO"/>
          </a:p>
        </p:txBody>
      </p:sp>
    </p:spTree>
    <p:extLst>
      <p:ext uri="{BB962C8B-B14F-4D97-AF65-F5344CB8AC3E}">
        <p14:creationId xmlns:p14="http://schemas.microsoft.com/office/powerpoint/2010/main" val="4050423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16</a:t>
            </a:fld>
            <a:endParaRPr lang="es-CO"/>
          </a:p>
        </p:txBody>
      </p:sp>
    </p:spTree>
    <p:extLst>
      <p:ext uri="{BB962C8B-B14F-4D97-AF65-F5344CB8AC3E}">
        <p14:creationId xmlns:p14="http://schemas.microsoft.com/office/powerpoint/2010/main" val="3821731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17</a:t>
            </a:fld>
            <a:endParaRPr lang="es-CO"/>
          </a:p>
        </p:txBody>
      </p:sp>
    </p:spTree>
    <p:extLst>
      <p:ext uri="{BB962C8B-B14F-4D97-AF65-F5344CB8AC3E}">
        <p14:creationId xmlns:p14="http://schemas.microsoft.com/office/powerpoint/2010/main" val="1769755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18</a:t>
            </a:fld>
            <a:endParaRPr lang="es-CO"/>
          </a:p>
        </p:txBody>
      </p:sp>
    </p:spTree>
    <p:extLst>
      <p:ext uri="{BB962C8B-B14F-4D97-AF65-F5344CB8AC3E}">
        <p14:creationId xmlns:p14="http://schemas.microsoft.com/office/powerpoint/2010/main" val="209401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19</a:t>
            </a:fld>
            <a:endParaRPr lang="es-CO"/>
          </a:p>
        </p:txBody>
      </p:sp>
    </p:spTree>
    <p:extLst>
      <p:ext uri="{BB962C8B-B14F-4D97-AF65-F5344CB8AC3E}">
        <p14:creationId xmlns:p14="http://schemas.microsoft.com/office/powerpoint/2010/main" val="1802507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a:t>
            </a:fld>
            <a:endParaRPr lang="es-CO"/>
          </a:p>
        </p:txBody>
      </p:sp>
    </p:spTree>
    <p:extLst>
      <p:ext uri="{BB962C8B-B14F-4D97-AF65-F5344CB8AC3E}">
        <p14:creationId xmlns:p14="http://schemas.microsoft.com/office/powerpoint/2010/main" val="2026351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20</a:t>
            </a:fld>
            <a:endParaRPr lang="es-CO"/>
          </a:p>
        </p:txBody>
      </p:sp>
    </p:spTree>
    <p:extLst>
      <p:ext uri="{BB962C8B-B14F-4D97-AF65-F5344CB8AC3E}">
        <p14:creationId xmlns:p14="http://schemas.microsoft.com/office/powerpoint/2010/main" val="3647170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21</a:t>
            </a:fld>
            <a:endParaRPr lang="es-CO"/>
          </a:p>
        </p:txBody>
      </p:sp>
    </p:spTree>
    <p:extLst>
      <p:ext uri="{BB962C8B-B14F-4D97-AF65-F5344CB8AC3E}">
        <p14:creationId xmlns:p14="http://schemas.microsoft.com/office/powerpoint/2010/main" val="2137803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22</a:t>
            </a:fld>
            <a:endParaRPr lang="es-CO"/>
          </a:p>
        </p:txBody>
      </p:sp>
    </p:spTree>
    <p:extLst>
      <p:ext uri="{BB962C8B-B14F-4D97-AF65-F5344CB8AC3E}">
        <p14:creationId xmlns:p14="http://schemas.microsoft.com/office/powerpoint/2010/main" val="645228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23</a:t>
            </a:fld>
            <a:endParaRPr lang="es-CO"/>
          </a:p>
        </p:txBody>
      </p:sp>
    </p:spTree>
    <p:extLst>
      <p:ext uri="{BB962C8B-B14F-4D97-AF65-F5344CB8AC3E}">
        <p14:creationId xmlns:p14="http://schemas.microsoft.com/office/powerpoint/2010/main" val="33300040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24</a:t>
            </a:fld>
            <a:endParaRPr lang="es-CO"/>
          </a:p>
        </p:txBody>
      </p:sp>
    </p:spTree>
    <p:extLst>
      <p:ext uri="{BB962C8B-B14F-4D97-AF65-F5344CB8AC3E}">
        <p14:creationId xmlns:p14="http://schemas.microsoft.com/office/powerpoint/2010/main" val="2692669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25</a:t>
            </a:fld>
            <a:endParaRPr lang="es-CO"/>
          </a:p>
        </p:txBody>
      </p:sp>
    </p:spTree>
    <p:extLst>
      <p:ext uri="{BB962C8B-B14F-4D97-AF65-F5344CB8AC3E}">
        <p14:creationId xmlns:p14="http://schemas.microsoft.com/office/powerpoint/2010/main" val="19069903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26</a:t>
            </a:fld>
            <a:endParaRPr lang="es-CO"/>
          </a:p>
        </p:txBody>
      </p:sp>
    </p:spTree>
    <p:extLst>
      <p:ext uri="{BB962C8B-B14F-4D97-AF65-F5344CB8AC3E}">
        <p14:creationId xmlns:p14="http://schemas.microsoft.com/office/powerpoint/2010/main" val="410171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27</a:t>
            </a:fld>
            <a:endParaRPr lang="es-CO"/>
          </a:p>
        </p:txBody>
      </p:sp>
    </p:spTree>
    <p:extLst>
      <p:ext uri="{BB962C8B-B14F-4D97-AF65-F5344CB8AC3E}">
        <p14:creationId xmlns:p14="http://schemas.microsoft.com/office/powerpoint/2010/main" val="11598736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28</a:t>
            </a:fld>
            <a:endParaRPr lang="es-CO"/>
          </a:p>
        </p:txBody>
      </p:sp>
    </p:spTree>
    <p:extLst>
      <p:ext uri="{BB962C8B-B14F-4D97-AF65-F5344CB8AC3E}">
        <p14:creationId xmlns:p14="http://schemas.microsoft.com/office/powerpoint/2010/main" val="28099101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29</a:t>
            </a:fld>
            <a:endParaRPr lang="es-CO"/>
          </a:p>
        </p:txBody>
      </p:sp>
    </p:spTree>
    <p:extLst>
      <p:ext uri="{BB962C8B-B14F-4D97-AF65-F5344CB8AC3E}">
        <p14:creationId xmlns:p14="http://schemas.microsoft.com/office/powerpoint/2010/main" val="402391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3</a:t>
            </a:fld>
            <a:endParaRPr lang="es-CO"/>
          </a:p>
        </p:txBody>
      </p:sp>
    </p:spTree>
    <p:extLst>
      <p:ext uri="{BB962C8B-B14F-4D97-AF65-F5344CB8AC3E}">
        <p14:creationId xmlns:p14="http://schemas.microsoft.com/office/powerpoint/2010/main" val="33352701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30</a:t>
            </a:fld>
            <a:endParaRPr lang="es-CO"/>
          </a:p>
        </p:txBody>
      </p:sp>
    </p:spTree>
    <p:extLst>
      <p:ext uri="{BB962C8B-B14F-4D97-AF65-F5344CB8AC3E}">
        <p14:creationId xmlns:p14="http://schemas.microsoft.com/office/powerpoint/2010/main" val="15436217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31</a:t>
            </a:fld>
            <a:endParaRPr lang="es-CO"/>
          </a:p>
        </p:txBody>
      </p:sp>
    </p:spTree>
    <p:extLst>
      <p:ext uri="{BB962C8B-B14F-4D97-AF65-F5344CB8AC3E}">
        <p14:creationId xmlns:p14="http://schemas.microsoft.com/office/powerpoint/2010/main" val="7341752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32</a:t>
            </a:fld>
            <a:endParaRPr lang="es-CO"/>
          </a:p>
        </p:txBody>
      </p:sp>
    </p:spTree>
    <p:extLst>
      <p:ext uri="{BB962C8B-B14F-4D97-AF65-F5344CB8AC3E}">
        <p14:creationId xmlns:p14="http://schemas.microsoft.com/office/powerpoint/2010/main" val="1529126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33</a:t>
            </a:fld>
            <a:endParaRPr lang="es-CO"/>
          </a:p>
        </p:txBody>
      </p:sp>
    </p:spTree>
    <p:extLst>
      <p:ext uri="{BB962C8B-B14F-4D97-AF65-F5344CB8AC3E}">
        <p14:creationId xmlns:p14="http://schemas.microsoft.com/office/powerpoint/2010/main" val="1544564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4</a:t>
            </a:fld>
            <a:endParaRPr lang="es-CO"/>
          </a:p>
        </p:txBody>
      </p:sp>
    </p:spTree>
    <p:extLst>
      <p:ext uri="{BB962C8B-B14F-4D97-AF65-F5344CB8AC3E}">
        <p14:creationId xmlns:p14="http://schemas.microsoft.com/office/powerpoint/2010/main" val="11975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5</a:t>
            </a:fld>
            <a:endParaRPr lang="es-CO"/>
          </a:p>
        </p:txBody>
      </p:sp>
    </p:spTree>
    <p:extLst>
      <p:ext uri="{BB962C8B-B14F-4D97-AF65-F5344CB8AC3E}">
        <p14:creationId xmlns:p14="http://schemas.microsoft.com/office/powerpoint/2010/main" val="927826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6</a:t>
            </a:fld>
            <a:endParaRPr lang="es-CO"/>
          </a:p>
        </p:txBody>
      </p:sp>
    </p:spTree>
    <p:extLst>
      <p:ext uri="{BB962C8B-B14F-4D97-AF65-F5344CB8AC3E}">
        <p14:creationId xmlns:p14="http://schemas.microsoft.com/office/powerpoint/2010/main" val="2126379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7</a:t>
            </a:fld>
            <a:endParaRPr lang="es-CO"/>
          </a:p>
        </p:txBody>
      </p:sp>
    </p:spTree>
    <p:extLst>
      <p:ext uri="{BB962C8B-B14F-4D97-AF65-F5344CB8AC3E}">
        <p14:creationId xmlns:p14="http://schemas.microsoft.com/office/powerpoint/2010/main" val="2224190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8</a:t>
            </a:fld>
            <a:endParaRPr lang="es-CO"/>
          </a:p>
        </p:txBody>
      </p:sp>
    </p:spTree>
    <p:extLst>
      <p:ext uri="{BB962C8B-B14F-4D97-AF65-F5344CB8AC3E}">
        <p14:creationId xmlns:p14="http://schemas.microsoft.com/office/powerpoint/2010/main" val="3950951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30FF303A-EA0D-4E21-904D-5220A19E2824}" type="slidenum">
              <a:rPr lang="es-CO" smtClean="0"/>
              <a:t>9</a:t>
            </a:fld>
            <a:endParaRPr lang="es-CO"/>
          </a:p>
        </p:txBody>
      </p:sp>
    </p:spTree>
    <p:extLst>
      <p:ext uri="{BB962C8B-B14F-4D97-AF65-F5344CB8AC3E}">
        <p14:creationId xmlns:p14="http://schemas.microsoft.com/office/powerpoint/2010/main" val="308552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93663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776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3824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56876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3987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79803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4182689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39107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9450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83653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5/28/2021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‹Nº›</a:t>
            </a:fld>
            <a:endParaRPr lang="en-US" dirty="0"/>
          </a:p>
        </p:txBody>
      </p:sp>
    </p:spTree>
    <p:extLst>
      <p:ext uri="{BB962C8B-B14F-4D97-AF65-F5344CB8AC3E}">
        <p14:creationId xmlns:p14="http://schemas.microsoft.com/office/powerpoint/2010/main" val="3962571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34907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9476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336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pPr/>
              <a:t>5/28/2021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4042035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5/28/2021</a:t>
            </a:fld>
            <a:endParaRPr lang="en-US" dirty="0"/>
          </a:p>
        </p:txBody>
      </p:sp>
    </p:spTree>
    <p:extLst>
      <p:ext uri="{BB962C8B-B14F-4D97-AF65-F5344CB8AC3E}">
        <p14:creationId xmlns:p14="http://schemas.microsoft.com/office/powerpoint/2010/main" val="259334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9410533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420710"/>
          </a:xfrm>
        </p:spPr>
        <p:txBody>
          <a:bodyPr>
            <a:normAutofit fontScale="90000"/>
          </a:bodyPr>
          <a:lstStyle/>
          <a:p>
            <a:r>
              <a:rPr lang="es-CO" dirty="0">
                <a:solidFill>
                  <a:schemeClr val="bg1"/>
                </a:solidFill>
              </a:rPr>
              <a:t>.</a:t>
            </a:r>
          </a:p>
        </p:txBody>
      </p:sp>
      <p:sp>
        <p:nvSpPr>
          <p:cNvPr id="3" name="Marcador de contenido 2"/>
          <p:cNvSpPr>
            <a:spLocks noGrp="1"/>
          </p:cNvSpPr>
          <p:nvPr>
            <p:ph idx="1"/>
          </p:nvPr>
        </p:nvSpPr>
        <p:spPr>
          <a:xfrm>
            <a:off x="677334" y="837127"/>
            <a:ext cx="8596668" cy="5204235"/>
          </a:xfrm>
        </p:spPr>
        <p:txBody>
          <a:bodyPr/>
          <a:lstStyle/>
          <a:p>
            <a:pPr algn="ctr">
              <a:buNone/>
            </a:pPr>
            <a:r>
              <a:rPr lang="es-CO" sz="2200" b="1" dirty="0">
                <a:solidFill>
                  <a:srgbClr val="FF0000"/>
                </a:solidFill>
                <a:latin typeface="Comic Sans MS" panose="030F0702030302020204" pitchFamily="66" charset="0"/>
              </a:rPr>
              <a:t>MAGISTRADAS </a:t>
            </a:r>
          </a:p>
          <a:p>
            <a:pPr algn="ctr">
              <a:buNone/>
            </a:pPr>
            <a:r>
              <a:rPr lang="es-CO" sz="2200" b="1" dirty="0">
                <a:solidFill>
                  <a:schemeClr val="tx2">
                    <a:lumMod val="75000"/>
                  </a:schemeClr>
                </a:solidFill>
                <a:latin typeface="Comic Sans MS" panose="030F0702030302020204" pitchFamily="66" charset="0"/>
              </a:rPr>
              <a:t>GLORIA MERCEDES ESCOBAR VELÁSQUEZ</a:t>
            </a:r>
          </a:p>
          <a:p>
            <a:pPr algn="ctr">
              <a:buNone/>
            </a:pPr>
            <a:r>
              <a:rPr lang="es-CO" sz="2200" b="1">
                <a:solidFill>
                  <a:schemeClr val="tx2">
                    <a:lumMod val="75000"/>
                  </a:schemeClr>
                </a:solidFill>
                <a:latin typeface="Comic Sans MS" panose="030F0702030302020204" pitchFamily="66" charset="0"/>
              </a:rPr>
              <a:t>MARTHA INÉS URREGO OCAMPO</a:t>
            </a:r>
            <a:endParaRPr lang="es-CO" sz="2200" b="1" dirty="0">
              <a:solidFill>
                <a:schemeClr val="tx2">
                  <a:lumMod val="75000"/>
                </a:schemeClr>
              </a:solidFill>
              <a:latin typeface="Comic Sans MS" panose="030F0702030302020204" pitchFamily="66" charset="0"/>
            </a:endParaRPr>
          </a:p>
          <a:p>
            <a:pPr algn="ctr">
              <a:buNone/>
            </a:pPr>
            <a:r>
              <a:rPr lang="es-CO" sz="2200" b="1" dirty="0">
                <a:solidFill>
                  <a:schemeClr val="tx2">
                    <a:lumMod val="75000"/>
                  </a:schemeClr>
                </a:solidFill>
                <a:latin typeface="Comic Sans MS" panose="030F0702030302020204" pitchFamily="66" charset="0"/>
              </a:rPr>
              <a:t>ALBA LUCÍA VÉLEZ ARANGO</a:t>
            </a:r>
          </a:p>
          <a:p>
            <a:pPr algn="ctr">
              <a:buNone/>
            </a:pPr>
            <a:r>
              <a:rPr lang="es-CO" sz="2200" b="1" dirty="0">
                <a:solidFill>
                  <a:schemeClr val="tx2">
                    <a:lumMod val="75000"/>
                  </a:schemeClr>
                </a:solidFill>
                <a:latin typeface="Comic Sans MS" panose="030F0702030302020204" pitchFamily="66" charset="0"/>
              </a:rPr>
              <a:t>ALBA ROCÍO QUINTERO TABARES</a:t>
            </a:r>
          </a:p>
          <a:p>
            <a:pPr algn="ctr">
              <a:buNone/>
            </a:pPr>
            <a:r>
              <a:rPr lang="es-CO" sz="2200" b="1" dirty="0">
                <a:solidFill>
                  <a:schemeClr val="tx2">
                    <a:lumMod val="75000"/>
                  </a:schemeClr>
                </a:solidFill>
                <a:latin typeface="Comic Sans MS" panose="030F0702030302020204" pitchFamily="66" charset="0"/>
              </a:rPr>
              <a:t>GUADALUPE MARÍA HENAO</a:t>
            </a:r>
          </a:p>
          <a:p>
            <a:pPr algn="ctr">
              <a:buNone/>
            </a:pPr>
            <a:endParaRPr lang="es-CO" sz="2200" b="1" dirty="0">
              <a:solidFill>
                <a:schemeClr val="tx2">
                  <a:lumMod val="75000"/>
                </a:schemeClr>
              </a:solidFill>
              <a:latin typeface="Comic Sans MS" panose="030F0702030302020204" pitchFamily="66" charset="0"/>
            </a:endParaRPr>
          </a:p>
          <a:p>
            <a:pPr algn="ctr">
              <a:buNone/>
            </a:pPr>
            <a:r>
              <a:rPr lang="es-CO" sz="2200" b="1" dirty="0">
                <a:solidFill>
                  <a:schemeClr val="tx2">
                    <a:lumMod val="75000"/>
                  </a:schemeClr>
                </a:solidFill>
                <a:latin typeface="Comic Sans MS" panose="030F0702030302020204" pitchFamily="66" charset="0"/>
              </a:rPr>
              <a:t>CLAUDIA PATRICIA GAVIRIA GALLO  </a:t>
            </a:r>
            <a:r>
              <a:rPr lang="es-CO" sz="2200" b="1" dirty="0">
                <a:solidFill>
                  <a:srgbClr val="FF0000"/>
                </a:solidFill>
                <a:latin typeface="Comic Sans MS" panose="030F0702030302020204" pitchFamily="66" charset="0"/>
              </a:rPr>
              <a:t>ABOGADA</a:t>
            </a:r>
          </a:p>
          <a:p>
            <a:pPr algn="ctr">
              <a:buNone/>
            </a:pPr>
            <a:r>
              <a:rPr lang="es-CO" sz="2200" b="1" dirty="0">
                <a:solidFill>
                  <a:schemeClr val="tx2">
                    <a:lumMod val="75000"/>
                  </a:schemeClr>
                </a:solidFill>
                <a:latin typeface="Comic Sans MS" panose="030F0702030302020204" pitchFamily="66" charset="0"/>
              </a:rPr>
              <a:t>AIDEE GONZÁLEZ  </a:t>
            </a:r>
            <a:r>
              <a:rPr lang="es-CO" sz="2200" b="1" dirty="0">
                <a:solidFill>
                  <a:srgbClr val="FF0000"/>
                </a:solidFill>
                <a:latin typeface="Comic Sans MS" panose="030F0702030302020204" pitchFamily="66" charset="0"/>
              </a:rPr>
              <a:t>CONTADORA</a:t>
            </a:r>
          </a:p>
          <a:p>
            <a:pPr algn="ctr">
              <a:buNone/>
            </a:pPr>
            <a:r>
              <a:rPr lang="es-CO" sz="2200" b="1" dirty="0">
                <a:solidFill>
                  <a:schemeClr val="tx2">
                    <a:lumMod val="75000"/>
                  </a:schemeClr>
                </a:solidFill>
                <a:latin typeface="Comic Sans MS" panose="030F0702030302020204" pitchFamily="66" charset="0"/>
              </a:rPr>
              <a:t>BERNELLY PÉREZ MAYORCA  </a:t>
            </a:r>
            <a:r>
              <a:rPr lang="es-CO" sz="2200" b="1" dirty="0">
                <a:solidFill>
                  <a:srgbClr val="FF0000"/>
                </a:solidFill>
                <a:latin typeface="Comic Sans MS" panose="030F0702030302020204" pitchFamily="66" charset="0"/>
              </a:rPr>
              <a:t>AUXILIAR ADMINISTRATIVA</a:t>
            </a:r>
          </a:p>
          <a:p>
            <a:pPr marL="0" indent="0">
              <a:buNone/>
            </a:pPr>
            <a:endParaRPr lang="es-CO" b="1" dirty="0">
              <a:latin typeface="Comic Sans MS" panose="030F0702030302020204" pitchFamily="66" charset="0"/>
            </a:endParaRPr>
          </a:p>
        </p:txBody>
      </p:sp>
    </p:spTree>
    <p:extLst>
      <p:ext uri="{BB962C8B-B14F-4D97-AF65-F5344CB8AC3E}">
        <p14:creationId xmlns:p14="http://schemas.microsoft.com/office/powerpoint/2010/main" val="213979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fontScale="90000"/>
          </a:bodyPr>
          <a:lstStyle/>
          <a:p>
            <a:pPr algn="ctr"/>
            <a:r>
              <a:rPr lang="es-CO" altLang="es-CO" sz="2700" b="1" dirty="0">
                <a:solidFill>
                  <a:srgbClr val="FF0000"/>
                </a:solidFill>
                <a:latin typeface="Comic Sans MS" panose="030F0702030302020204" pitchFamily="66" charset="0"/>
              </a:rPr>
              <a:t>RESPONSABILIDADES CON SUS COLEGAS Y OTROS MIEMBROS DEL EQUIPO DE SALUD</a:t>
            </a:r>
            <a:br>
              <a:rPr lang="es-CO" altLang="es-CO" sz="4000" b="1" dirty="0">
                <a:solidFill>
                  <a:srgbClr val="FF0000"/>
                </a:solidFill>
                <a:latin typeface="Comic Sans MS" panose="030F0702030302020204" pitchFamily="66" charset="0"/>
              </a:rPr>
            </a:br>
            <a:br>
              <a:rPr lang="es-CO" b="1" dirty="0">
                <a:solidFill>
                  <a:srgbClr val="203214"/>
                </a:solidFill>
                <a:latin typeface="Comic Sans MS" pitchFamily="66" charset="0"/>
              </a:rPr>
            </a:br>
            <a:endParaRPr lang="es-CO" b="1" dirty="0">
              <a:solidFill>
                <a:srgbClr val="FF0000"/>
              </a:solidFill>
              <a:latin typeface="Comic Sans MS" panose="030F0702030302020204" pitchFamily="66" charset="0"/>
            </a:endParaRPr>
          </a:p>
        </p:txBody>
      </p:sp>
      <p:sp>
        <p:nvSpPr>
          <p:cNvPr id="5" name="Marcador de contenido 2"/>
          <p:cNvSpPr>
            <a:spLocks noGrp="1"/>
          </p:cNvSpPr>
          <p:nvPr>
            <p:ph idx="1"/>
          </p:nvPr>
        </p:nvSpPr>
        <p:spPr/>
        <p:txBody>
          <a:bodyPr>
            <a:noAutofit/>
          </a:bodyPr>
          <a:lstStyle/>
          <a:p>
            <a:pPr marL="457200" indent="-457200">
              <a:buClr>
                <a:srgbClr val="008000"/>
              </a:buClr>
              <a:buSzPct val="113000"/>
              <a:buFont typeface="Courier New" panose="02070309020205020404" pitchFamily="49" charset="0"/>
              <a:buChar char="o"/>
              <a:defRPr/>
            </a:pPr>
            <a:r>
              <a:rPr lang="es-CO" sz="2800" b="1" dirty="0">
                <a:latin typeface="Comic Sans MS" panose="030F0702030302020204" pitchFamily="66" charset="0"/>
              </a:rPr>
              <a:t>Las relaciones basadas en el respeto.</a:t>
            </a:r>
          </a:p>
          <a:p>
            <a:pPr marL="0" indent="0">
              <a:buFont typeface="Arial" panose="020B0604020202020204" pitchFamily="34" charset="0"/>
              <a:buNone/>
              <a:defRPr/>
            </a:pPr>
            <a:r>
              <a:rPr lang="es-CO" sz="2800" b="1" dirty="0">
                <a:latin typeface="Comic Sans MS" panose="030F0702030302020204" pitchFamily="66" charset="0"/>
              </a:rPr>
              <a:t>    Dialogo y comunicación.</a:t>
            </a:r>
          </a:p>
          <a:p>
            <a:pPr marL="0" indent="0">
              <a:buFont typeface="Arial" panose="020B0604020202020204" pitchFamily="34" charset="0"/>
              <a:buNone/>
              <a:defRPr/>
            </a:pPr>
            <a:r>
              <a:rPr lang="es-CO" sz="2800" b="1" dirty="0">
                <a:latin typeface="Comic Sans MS" panose="030F0702030302020204" pitchFamily="66" charset="0"/>
              </a:rPr>
              <a:t>    Toma de decisiones adecuadas y oportunas.</a:t>
            </a:r>
          </a:p>
          <a:p>
            <a:pPr marL="457200" indent="-457200">
              <a:buClr>
                <a:srgbClr val="008000"/>
              </a:buClr>
              <a:buSzPct val="113000"/>
              <a:buFont typeface="Courier New" panose="02070309020205020404" pitchFamily="49" charset="0"/>
              <a:buChar char="o"/>
              <a:defRPr/>
            </a:pPr>
            <a:r>
              <a:rPr lang="es-CO" sz="2800" b="1" dirty="0">
                <a:latin typeface="Comic Sans MS" panose="030F0702030302020204" pitchFamily="66" charset="0"/>
              </a:rPr>
              <a:t>No censura ni descalificación. Actuaciones de colegas. Actuaciones de otros compañeros.</a:t>
            </a:r>
          </a:p>
          <a:p>
            <a:pPr marL="457200" indent="-457200">
              <a:buClr>
                <a:srgbClr val="008000"/>
              </a:buClr>
              <a:buSzPct val="113000"/>
              <a:buFont typeface="Courier New" panose="02070309020205020404" pitchFamily="49" charset="0"/>
              <a:buChar char="o"/>
              <a:defRPr/>
            </a:pPr>
            <a:r>
              <a:rPr lang="es-CO" sz="2800" b="1" dirty="0">
                <a:latin typeface="Comic Sans MS" panose="030F0702030302020204" pitchFamily="66" charset="0"/>
              </a:rPr>
              <a:t>Evitar la competencia desleal. Limitaciones, deficiencias o fracasos  Conductas lesivas, ultrajes físicos y </a:t>
            </a:r>
            <a:r>
              <a:rPr lang="es-CO" sz="2800" b="1" dirty="0" err="1">
                <a:latin typeface="Comic Sans MS" panose="030F0702030302020204" pitchFamily="66" charset="0"/>
              </a:rPr>
              <a:t>psicológicos,injurias</a:t>
            </a:r>
            <a:r>
              <a:rPr lang="es-CO" sz="2800" b="1" dirty="0">
                <a:latin typeface="Comic Sans MS" panose="030F0702030302020204" pitchFamily="66" charset="0"/>
              </a:rPr>
              <a:t>, calumnias.</a:t>
            </a:r>
          </a:p>
          <a:p>
            <a:pPr marL="0" indent="0" algn="ctr">
              <a:buNone/>
            </a:pPr>
            <a:endParaRPr lang="es-CO" sz="2800" b="1" dirty="0">
              <a:solidFill>
                <a:srgbClr val="FF0000"/>
              </a:solidFill>
              <a:latin typeface="Comic Sans MS" pitchFamily="66" charset="0"/>
            </a:endParaRPr>
          </a:p>
          <a:p>
            <a:pPr marL="0" indent="0" algn="just">
              <a:buNone/>
            </a:pPr>
            <a:endParaRPr lang="es-CO" sz="2000" b="1" dirty="0">
              <a:solidFill>
                <a:srgbClr val="FF0000"/>
              </a:solidFill>
            </a:endParaRPr>
          </a:p>
        </p:txBody>
      </p:sp>
    </p:spTree>
    <p:extLst>
      <p:ext uri="{BB962C8B-B14F-4D97-AF65-F5344CB8AC3E}">
        <p14:creationId xmlns:p14="http://schemas.microsoft.com/office/powerpoint/2010/main" val="1940487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8398" y="313386"/>
            <a:ext cx="8596668" cy="1320800"/>
          </a:xfrm>
        </p:spPr>
        <p:txBody>
          <a:bodyPr/>
          <a:lstStyle/>
          <a:p>
            <a:pPr algn="ctr"/>
            <a:r>
              <a:rPr lang="es-CO" b="1" dirty="0">
                <a:solidFill>
                  <a:srgbClr val="FF0000"/>
                </a:solidFill>
                <a:latin typeface="Comic Sans MS" panose="030F0702030302020204" pitchFamily="66" charset="0"/>
              </a:rPr>
              <a:t>NOTAS DE ENFERMERÍA </a:t>
            </a:r>
          </a:p>
        </p:txBody>
      </p:sp>
      <p:sp>
        <p:nvSpPr>
          <p:cNvPr id="3" name="Marcador de contenido 2"/>
          <p:cNvSpPr>
            <a:spLocks noGrp="1"/>
          </p:cNvSpPr>
          <p:nvPr>
            <p:ph idx="1"/>
          </p:nvPr>
        </p:nvSpPr>
        <p:spPr>
          <a:xfrm>
            <a:off x="677334" y="1815921"/>
            <a:ext cx="8596668" cy="4225441"/>
          </a:xfrm>
        </p:spPr>
        <p:txBody>
          <a:bodyPr>
            <a:normAutofit/>
          </a:bodyPr>
          <a:lstStyle/>
          <a:p>
            <a:pPr marL="0" indent="0" algn="just">
              <a:buNone/>
            </a:pPr>
            <a:r>
              <a:rPr lang="es-CO" sz="2800" b="1" dirty="0">
                <a:latin typeface="Comic Sans MS" panose="030F0702030302020204" pitchFamily="66" charset="0"/>
              </a:rPr>
              <a:t>La nota de enfermería es la herramienta práctica que expresa de forma escrita el acto de cuidar; se define como la narración escrita, clara, precisa, detallada y ordenada de los datos y conocimientos tanto personales como familiares que se refieren a un paciente; razón por la cual se concibe como el registro  del acto de cuidado en el expediente clínico</a:t>
            </a:r>
            <a:r>
              <a:rPr lang="es-CO" sz="2800" dirty="0">
                <a:latin typeface="Comic Sans MS" panose="030F0702030302020204" pitchFamily="66" charset="0"/>
              </a:rPr>
              <a:t>.</a:t>
            </a:r>
            <a:endParaRPr lang="es-CO" sz="2800" b="1" dirty="0">
              <a:solidFill>
                <a:srgbClr val="00206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377160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8398" y="313386"/>
            <a:ext cx="8596668" cy="1320800"/>
          </a:xfrm>
        </p:spPr>
        <p:txBody>
          <a:bodyPr/>
          <a:lstStyle/>
          <a:p>
            <a:pPr algn="ctr"/>
            <a:r>
              <a:rPr lang="es-CO" b="1" dirty="0">
                <a:solidFill>
                  <a:srgbClr val="FF0000"/>
                </a:solidFill>
                <a:latin typeface="Comic Sans MS" panose="030F0702030302020204" pitchFamily="66" charset="0"/>
              </a:rPr>
              <a:t>REGISTRO DE ENFERMERÍA </a:t>
            </a:r>
          </a:p>
        </p:txBody>
      </p:sp>
      <p:sp>
        <p:nvSpPr>
          <p:cNvPr id="3" name="Marcador de contenido 2"/>
          <p:cNvSpPr>
            <a:spLocks noGrp="1"/>
          </p:cNvSpPr>
          <p:nvPr>
            <p:ph idx="1"/>
          </p:nvPr>
        </p:nvSpPr>
        <p:spPr>
          <a:xfrm>
            <a:off x="677334" y="1815921"/>
            <a:ext cx="8596668" cy="4225441"/>
          </a:xfrm>
        </p:spPr>
        <p:txBody>
          <a:bodyPr>
            <a:noAutofit/>
          </a:bodyPr>
          <a:lstStyle/>
          <a:p>
            <a:pPr marL="0" indent="0" algn="just">
              <a:buNone/>
            </a:pPr>
            <a:r>
              <a:rPr lang="es-CO" sz="2800" b="1" dirty="0">
                <a:latin typeface="Comic Sans MS" panose="030F0702030302020204" pitchFamily="66" charset="0"/>
              </a:rPr>
              <a:t>Entiéndase por registro de enfermería los documentos específicos que hacen parte de la historia clínica en los cuales se registran cronológicamente la situación, evolución y seguimiento del estado de salud e intervenciones de promoción de la salud, prevención de la enfermedad, tratamiento y rehabilitación que el personal de enfermería brinda, a los sujetos de cuidado: a la persona, a la familia y la </a:t>
            </a:r>
            <a:r>
              <a:rPr lang="es-CO" sz="2800" b="1" dirty="0" err="1">
                <a:latin typeface="Comic Sans MS" panose="030F0702030302020204" pitchFamily="66" charset="0"/>
              </a:rPr>
              <a:t>comunidad,</a:t>
            </a:r>
            <a:r>
              <a:rPr lang="es-CO" sz="2800" b="1" dirty="0" err="1">
                <a:solidFill>
                  <a:schemeClr val="accent2">
                    <a:lumMod val="75000"/>
                  </a:schemeClr>
                </a:solidFill>
                <a:latin typeface="Comic Sans MS" panose="030F0702030302020204" pitchFamily="66" charset="0"/>
                <a:cs typeface="Calibri" panose="020F0502020204030204" pitchFamily="34" charset="0"/>
              </a:rPr>
              <a:t>i</a:t>
            </a:r>
            <a:r>
              <a:rPr lang="es-CO" sz="2800" b="1" dirty="0" err="1">
                <a:solidFill>
                  <a:srgbClr val="FF0000"/>
                </a:solidFill>
                <a:latin typeface="Comic Sans MS" panose="030F0702030302020204" pitchFamily="66" charset="0"/>
                <a:cs typeface="Calibri" panose="020F0502020204030204" pitchFamily="34" charset="0"/>
              </a:rPr>
              <a:t>nmediatamente</a:t>
            </a:r>
            <a:r>
              <a:rPr lang="es-CO" sz="2800" b="1" dirty="0">
                <a:solidFill>
                  <a:srgbClr val="FF0000"/>
                </a:solidFill>
                <a:latin typeface="Comic Sans MS" panose="030F0702030302020204" pitchFamily="66" charset="0"/>
                <a:cs typeface="Calibri" panose="020F0502020204030204" pitchFamily="34" charset="0"/>
              </a:rPr>
              <a:t> después de su realización.</a:t>
            </a:r>
            <a:endParaRPr lang="es-CO" sz="2800" b="1" dirty="0">
              <a:solidFill>
                <a:srgbClr val="FF0000"/>
              </a:solidFill>
              <a:latin typeface="Comic Sans MS" panose="030F0702030302020204" pitchFamily="66" charset="0"/>
            </a:endParaRPr>
          </a:p>
          <a:p>
            <a:pPr marL="0" indent="0" algn="just">
              <a:buNone/>
            </a:pPr>
            <a:br>
              <a:rPr lang="es-CO" sz="2800" b="1" dirty="0">
                <a:latin typeface="Comic Sans MS" panose="030F0702030302020204" pitchFamily="66" charset="0"/>
              </a:rPr>
            </a:br>
            <a:endParaRPr lang="es-CO" sz="2800" b="1" dirty="0">
              <a:solidFill>
                <a:srgbClr val="00206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1707685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NOTAS DE ENFERMERÍA </a:t>
            </a:r>
            <a:endParaRPr lang="es-CO" dirty="0">
              <a:solidFill>
                <a:srgbClr val="FF0000"/>
              </a:solidFill>
              <a:latin typeface="Comic Sans MS" panose="030F0702030302020204" pitchFamily="66" charset="0"/>
            </a:endParaRPr>
          </a:p>
        </p:txBody>
      </p:sp>
      <p:sp>
        <p:nvSpPr>
          <p:cNvPr id="3" name="Marcador de contenido 2"/>
          <p:cNvSpPr>
            <a:spLocks noGrp="1"/>
          </p:cNvSpPr>
          <p:nvPr>
            <p:ph idx="1"/>
          </p:nvPr>
        </p:nvSpPr>
        <p:spPr>
          <a:xfrm>
            <a:off x="780365" y="2250741"/>
            <a:ext cx="8596668" cy="3880773"/>
          </a:xfrm>
        </p:spPr>
        <p:txBody>
          <a:bodyPr>
            <a:normAutofit fontScale="25000" lnSpcReduction="20000"/>
          </a:bodyPr>
          <a:lstStyle/>
          <a:p>
            <a:pPr algn="just"/>
            <a:r>
              <a:rPr lang="es-CO" sz="12800" b="1" dirty="0">
                <a:solidFill>
                  <a:srgbClr val="C00000"/>
                </a:solidFill>
                <a:latin typeface="Comic Sans MS" panose="030F0702030302020204" pitchFamily="66" charset="0"/>
                <a:cs typeface="Calibri" panose="020F0502020204030204" pitchFamily="34" charset="0"/>
              </a:rPr>
              <a:t>Las notas de enfermería </a:t>
            </a:r>
            <a:r>
              <a:rPr lang="es-CO" sz="12800" b="1" dirty="0">
                <a:solidFill>
                  <a:schemeClr val="accent2">
                    <a:lumMod val="75000"/>
                  </a:schemeClr>
                </a:solidFill>
                <a:latin typeface="Comic Sans MS" panose="030F0702030302020204" pitchFamily="66" charset="0"/>
                <a:cs typeface="Calibri" panose="020F0502020204030204" pitchFamily="34" charset="0"/>
              </a:rPr>
              <a:t>deben ajustarse a los principios éticos de la verdad, la privacidad, respeto al paciente y debe tener en cuenta todas las implicaciones legales que exige este documento</a:t>
            </a:r>
            <a:r>
              <a:rPr lang="es-CO" sz="11200" b="1" dirty="0">
                <a:solidFill>
                  <a:schemeClr val="accent2">
                    <a:lumMod val="75000"/>
                  </a:schemeClr>
                </a:solidFill>
                <a:latin typeface="Comic Sans MS" panose="030F0702030302020204" pitchFamily="66" charset="0"/>
                <a:cs typeface="Calibri" panose="020F0502020204030204" pitchFamily="34" charset="0"/>
              </a:rPr>
              <a:t>.</a:t>
            </a:r>
          </a:p>
          <a:p>
            <a:pPr marL="0" indent="0" algn="just">
              <a:buNone/>
            </a:pPr>
            <a:br>
              <a:rPr lang="es-CO" sz="11200" b="1" dirty="0">
                <a:solidFill>
                  <a:schemeClr val="accent2">
                    <a:lumMod val="75000"/>
                  </a:schemeClr>
                </a:solidFill>
                <a:latin typeface="Comic Sans MS" panose="030F0702030302020204" pitchFamily="66" charset="0"/>
                <a:cs typeface="Calibri" panose="020F0502020204030204" pitchFamily="34" charset="0"/>
              </a:rPr>
            </a:br>
            <a:endParaRPr lang="es-CO" sz="11200" b="1" dirty="0">
              <a:solidFill>
                <a:schemeClr val="accent2">
                  <a:lumMod val="75000"/>
                </a:schemeClr>
              </a:solidFill>
              <a:latin typeface="Comic Sans MS" panose="030F0702030302020204" pitchFamily="66" charset="0"/>
              <a:cs typeface="Calibri" panose="020F0502020204030204" pitchFamily="34" charset="0"/>
            </a:endParaRPr>
          </a:p>
          <a:p>
            <a:pPr algn="just"/>
            <a:br>
              <a:rPr lang="es-CO" sz="2800" b="1" dirty="0"/>
            </a:br>
            <a:endParaRPr lang="es-CO" sz="2800" b="1" dirty="0"/>
          </a:p>
        </p:txBody>
      </p:sp>
    </p:spTree>
    <p:extLst>
      <p:ext uri="{BB962C8B-B14F-4D97-AF65-F5344CB8AC3E}">
        <p14:creationId xmlns:p14="http://schemas.microsoft.com/office/powerpoint/2010/main" val="694901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dirty="0">
                <a:solidFill>
                  <a:srgbClr val="FF0000"/>
                </a:solidFill>
              </a:rPr>
            </a:br>
            <a:r>
              <a:rPr lang="es-CO" b="1" dirty="0">
                <a:solidFill>
                  <a:srgbClr val="FF0000"/>
                </a:solidFill>
                <a:effectLst>
                  <a:outerShdw blurRad="38100" dist="38100" dir="2700000" algn="tl">
                    <a:srgbClr val="000000">
                      <a:alpha val="43137"/>
                    </a:srgbClr>
                  </a:outerShdw>
                </a:effectLst>
                <a:latin typeface="Comic Sans MS" panose="030F0702030302020204" pitchFamily="66" charset="0"/>
              </a:rPr>
              <a:t>NOTAS DE ENFERMERÍA </a:t>
            </a:r>
          </a:p>
        </p:txBody>
      </p:sp>
      <p:sp>
        <p:nvSpPr>
          <p:cNvPr id="3" name="Marcador de contenido 2"/>
          <p:cNvSpPr>
            <a:spLocks noGrp="1"/>
          </p:cNvSpPr>
          <p:nvPr>
            <p:ph idx="1"/>
          </p:nvPr>
        </p:nvSpPr>
        <p:spPr/>
        <p:txBody>
          <a:bodyPr>
            <a:noAutofit/>
          </a:bodyPr>
          <a:lstStyle/>
          <a:p>
            <a:pPr algn="just"/>
            <a:r>
              <a:rPr lang="es-CO" sz="2800" b="1" dirty="0">
                <a:latin typeface="Comic Sans MS" panose="030F0702030302020204" pitchFamily="66" charset="0"/>
              </a:rPr>
              <a:t>Realizar los registros inmediatamente después de proporcionar el cuidado, identificando claramente la actividad o procedimiento.</a:t>
            </a:r>
          </a:p>
          <a:p>
            <a:pPr algn="just"/>
            <a:r>
              <a:rPr lang="es-CO" sz="2800" b="1" dirty="0">
                <a:latin typeface="Comic Sans MS" panose="030F0702030302020204" pitchFamily="66" charset="0"/>
              </a:rPr>
              <a:t>Describir en forma clara, legible, sin tachaduras, enmendaduras, sin utilizar siglas y sin dejar espacios en blanco.</a:t>
            </a:r>
          </a:p>
          <a:p>
            <a:pPr algn="just"/>
            <a:r>
              <a:rPr lang="es-CO" sz="2800" b="1" dirty="0">
                <a:latin typeface="Comic Sans MS" panose="030F0702030302020204" pitchFamily="66" charset="0"/>
              </a:rPr>
              <a:t>Cada anotación debe llevar la fecha y hora en que se realiza con el nombre completo y firma del autor de la misma.</a:t>
            </a:r>
            <a:r>
              <a:rPr lang="es-CO" sz="2800" dirty="0">
                <a:latin typeface="Comic Sans MS" panose="030F0702030302020204" pitchFamily="66" charset="0"/>
              </a:rPr>
              <a:t> </a:t>
            </a:r>
            <a:endParaRPr lang="es-CO" sz="2800" b="1" dirty="0">
              <a:latin typeface="Comic Sans MS" panose="030F0702030302020204" pitchFamily="66" charset="0"/>
            </a:endParaRPr>
          </a:p>
          <a:p>
            <a:pPr marL="0" indent="0" algn="just">
              <a:buNone/>
            </a:pPr>
            <a:br>
              <a:rPr lang="es-CO" sz="2800" b="1" dirty="0">
                <a:latin typeface="Comic Sans MS" panose="030F0702030302020204" pitchFamily="66" charset="0"/>
              </a:rPr>
            </a:br>
            <a:endParaRPr lang="es-CO" sz="2800" b="1" dirty="0">
              <a:latin typeface="Comic Sans MS" panose="030F0702030302020204" pitchFamily="66" charset="0"/>
            </a:endParaRPr>
          </a:p>
        </p:txBody>
      </p:sp>
    </p:spTree>
    <p:extLst>
      <p:ext uri="{BB962C8B-B14F-4D97-AF65-F5344CB8AC3E}">
        <p14:creationId xmlns:p14="http://schemas.microsoft.com/office/powerpoint/2010/main" val="245419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dirty="0">
                <a:solidFill>
                  <a:srgbClr val="FF0000"/>
                </a:solidFill>
              </a:rPr>
            </a:br>
            <a:r>
              <a:rPr lang="es-CO" b="1" dirty="0">
                <a:solidFill>
                  <a:srgbClr val="FF0000"/>
                </a:solidFill>
                <a:latin typeface="Comic Sans MS" panose="030F0702030302020204" pitchFamily="66" charset="0"/>
              </a:rPr>
              <a:t>NOTAS DE ENFERMERÍA </a:t>
            </a:r>
          </a:p>
        </p:txBody>
      </p:sp>
      <p:sp>
        <p:nvSpPr>
          <p:cNvPr id="3" name="Marcador de contenido 2"/>
          <p:cNvSpPr>
            <a:spLocks noGrp="1"/>
          </p:cNvSpPr>
          <p:nvPr>
            <p:ph idx="1"/>
          </p:nvPr>
        </p:nvSpPr>
        <p:spPr/>
        <p:txBody>
          <a:bodyPr>
            <a:noAutofit/>
          </a:bodyPr>
          <a:lstStyle/>
          <a:p>
            <a:pPr algn="just"/>
            <a:r>
              <a:rPr lang="es-CO" sz="2400" b="1" dirty="0">
                <a:latin typeface="Comic Sans MS" panose="030F0702030302020204" pitchFamily="66" charset="0"/>
              </a:rPr>
              <a:t>Describir objetivamente el comportamiento y reacciones del sujeto de cuidado.</a:t>
            </a:r>
          </a:p>
          <a:p>
            <a:pPr algn="just"/>
            <a:r>
              <a:rPr lang="es-CO" sz="2400" b="1" dirty="0">
                <a:latin typeface="Comic Sans MS" panose="030F0702030302020204" pitchFamily="66" charset="0"/>
              </a:rPr>
              <a:t>Al realizar el registro evite caracterizar las conductas del sujeto de cuidado  con adjetivos poco gratos o irrespetuosos como obstinado, repugnante, ofensivo, desagradable, grosero.</a:t>
            </a:r>
          </a:p>
          <a:p>
            <a:pPr algn="just"/>
            <a:r>
              <a:rPr lang="es-CO" sz="2400" b="1" dirty="0">
                <a:latin typeface="Comic Sans MS" panose="030F0702030302020204" pitchFamily="66" charset="0"/>
              </a:rPr>
              <a:t>Corrija debidamente las anotaciones incorrectas, trazando una línea sobre la anotación y escribiendo al lado de esta "anotación incorrecta" o "no válida" y firmar a continuación</a:t>
            </a:r>
            <a:r>
              <a:rPr lang="es-CO" sz="2400" b="1" dirty="0"/>
              <a:t>.</a:t>
            </a:r>
          </a:p>
          <a:p>
            <a:pPr marL="0" indent="0" algn="just">
              <a:buNone/>
            </a:pPr>
            <a:br>
              <a:rPr lang="es-CO" sz="2400" dirty="0"/>
            </a:br>
            <a:br>
              <a:rPr lang="es-CO" sz="2400" dirty="0"/>
            </a:br>
            <a:r>
              <a:rPr lang="es-CO" sz="2400" dirty="0"/>
              <a:t> </a:t>
            </a:r>
            <a:endParaRPr lang="es-CO" sz="2400" b="1" dirty="0"/>
          </a:p>
        </p:txBody>
      </p:sp>
    </p:spTree>
    <p:extLst>
      <p:ext uri="{BB962C8B-B14F-4D97-AF65-F5344CB8AC3E}">
        <p14:creationId xmlns:p14="http://schemas.microsoft.com/office/powerpoint/2010/main" val="3391218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53422"/>
            <a:ext cx="8596668" cy="1320800"/>
          </a:xfrm>
        </p:spPr>
        <p:txBody>
          <a:bodyPr>
            <a:normAutofit/>
          </a:bodyPr>
          <a:lstStyle/>
          <a:p>
            <a:pPr algn="ctr"/>
            <a:br>
              <a:rPr lang="es-CO" dirty="0"/>
            </a:br>
            <a:r>
              <a:rPr lang="es-CO" b="1" dirty="0">
                <a:solidFill>
                  <a:srgbClr val="C00000"/>
                </a:solidFill>
                <a:latin typeface="Comic Sans MS" panose="030F0702030302020204" pitchFamily="66" charset="0"/>
              </a:rPr>
              <a:t>NOTAS DE ENFERMERÍA</a:t>
            </a:r>
          </a:p>
        </p:txBody>
      </p:sp>
      <p:sp>
        <p:nvSpPr>
          <p:cNvPr id="3" name="Marcador de contenido 2"/>
          <p:cNvSpPr>
            <a:spLocks noGrp="1"/>
          </p:cNvSpPr>
          <p:nvPr>
            <p:ph idx="1"/>
          </p:nvPr>
        </p:nvSpPr>
        <p:spPr/>
        <p:txBody>
          <a:bodyPr>
            <a:noAutofit/>
          </a:bodyPr>
          <a:lstStyle/>
          <a:p>
            <a:pPr algn="just"/>
            <a:r>
              <a:rPr lang="es-CO" sz="2400" b="1" dirty="0">
                <a:latin typeface="Comic Sans MS" panose="030F0702030302020204" pitchFamily="66" charset="0"/>
                <a:cs typeface="Arial" panose="020B0604020202020204" pitchFamily="34" charset="0"/>
              </a:rPr>
              <a:t>Los borrones pueden ser interpretados como falsificación de registros y pueden ser calificados como una prueba de negligencia consciente desde el punto de vista legal.</a:t>
            </a:r>
          </a:p>
          <a:p>
            <a:pPr algn="just"/>
            <a:endParaRPr lang="es-CO" sz="2400" b="1" dirty="0">
              <a:latin typeface="Comic Sans MS" panose="030F0702030302020204" pitchFamily="66" charset="0"/>
              <a:cs typeface="Arial" panose="020B0604020202020204" pitchFamily="34" charset="0"/>
            </a:endParaRPr>
          </a:p>
          <a:p>
            <a:pPr algn="just"/>
            <a:r>
              <a:rPr lang="es-CO" sz="2400" b="1" dirty="0">
                <a:latin typeface="Comic Sans MS" panose="030F0702030302020204" pitchFamily="66" charset="0"/>
              </a:rPr>
              <a:t> Las notas de enfermería encierran los mismos elementos de la Historia Clínica y se deberá diligenciar teniendo en cuenta las siguientes condiciones.</a:t>
            </a:r>
          </a:p>
          <a:p>
            <a:pPr algn="just"/>
            <a:br>
              <a:rPr lang="es-CO" sz="2400" b="1" dirty="0">
                <a:latin typeface="Comic Sans MS" panose="030F0702030302020204" pitchFamily="66" charset="0"/>
                <a:cs typeface="Arial" panose="020B0604020202020204" pitchFamily="34" charset="0"/>
              </a:rPr>
            </a:br>
            <a:endParaRPr lang="es-CO" sz="2400" b="1" dirty="0">
              <a:latin typeface="Comic Sans MS" panose="030F0702030302020204" pitchFamily="66" charset="0"/>
              <a:cs typeface="Arial" panose="020B0604020202020204" pitchFamily="34" charset="0"/>
            </a:endParaRPr>
          </a:p>
        </p:txBody>
      </p:sp>
      <p:sp>
        <p:nvSpPr>
          <p:cNvPr id="8" name="Rectángulo 7"/>
          <p:cNvSpPr/>
          <p:nvPr/>
        </p:nvSpPr>
        <p:spPr>
          <a:xfrm>
            <a:off x="4743386" y="3244334"/>
            <a:ext cx="269626" cy="369332"/>
          </a:xfrm>
          <a:prstGeom prst="rect">
            <a:avLst/>
          </a:prstGeom>
        </p:spPr>
        <p:txBody>
          <a:bodyPr wrap="none">
            <a:spAutoFit/>
          </a:bodyPr>
          <a:lstStyle/>
          <a:p>
            <a:r>
              <a:rPr lang="es-CO" b="1" dirty="0">
                <a:solidFill>
                  <a:srgbClr val="FF0000"/>
                </a:solidFill>
              </a:rPr>
              <a:t>‘</a:t>
            </a:r>
            <a:endParaRPr lang="es-CO" dirty="0"/>
          </a:p>
        </p:txBody>
      </p:sp>
    </p:spTree>
    <p:extLst>
      <p:ext uri="{BB962C8B-B14F-4D97-AF65-F5344CB8AC3E}">
        <p14:creationId xmlns:p14="http://schemas.microsoft.com/office/powerpoint/2010/main" val="1774190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dirty="0">
                <a:solidFill>
                  <a:srgbClr val="FF0000"/>
                </a:solidFill>
              </a:rPr>
            </a:br>
            <a:r>
              <a:rPr lang="es-CO" b="1" dirty="0">
                <a:solidFill>
                  <a:srgbClr val="FF0000"/>
                </a:solidFill>
                <a:latin typeface="Comic Sans MS" panose="030F0702030302020204" pitchFamily="66" charset="0"/>
              </a:rPr>
              <a:t>NOTAS DE ENFERMERÍA </a:t>
            </a:r>
          </a:p>
        </p:txBody>
      </p:sp>
      <p:sp>
        <p:nvSpPr>
          <p:cNvPr id="3" name="Marcador de contenido 2"/>
          <p:cNvSpPr>
            <a:spLocks noGrp="1"/>
          </p:cNvSpPr>
          <p:nvPr>
            <p:ph idx="1"/>
          </p:nvPr>
        </p:nvSpPr>
        <p:spPr/>
        <p:txBody>
          <a:bodyPr>
            <a:noAutofit/>
          </a:bodyPr>
          <a:lstStyle/>
          <a:p>
            <a:pPr algn="just"/>
            <a:r>
              <a:rPr lang="es-CO" sz="2000" b="1" dirty="0">
                <a:latin typeface="Comic Sans MS" panose="030F0702030302020204" pitchFamily="66" charset="0"/>
                <a:cs typeface="Arial" panose="020B0604020202020204" pitchFamily="34" charset="0"/>
              </a:rPr>
              <a:t>Al atender, en caso de urgencia, una prescripción médica verbal se debe hacer una transcripción detallada de la misma, inmediatamente, especificando: la fecha, hora y nombre del médico, medio de comunicación y la prescripción. No olvidar hacerla registrar por el médico.</a:t>
            </a:r>
          </a:p>
          <a:p>
            <a:pPr algn="just"/>
            <a:r>
              <a:rPr lang="es-CO" sz="2000" b="1" dirty="0">
                <a:latin typeface="Comic Sans MS" panose="030F0702030302020204" pitchFamily="66" charset="0"/>
                <a:cs typeface="Arial" panose="020B0604020202020204" pitchFamily="34" charset="0"/>
              </a:rPr>
              <a:t>Las notas de enfermería deben ajustarse a la verdad, proteger la reserva de la historia clínica, la privacidad e intimidad del paciente.</a:t>
            </a:r>
          </a:p>
          <a:p>
            <a:pPr algn="just"/>
            <a:r>
              <a:rPr lang="es-CO" sz="2000" b="1" dirty="0">
                <a:latin typeface="Comic Sans MS" panose="030F0702030302020204" pitchFamily="66" charset="0"/>
                <a:cs typeface="Arial" panose="020B0604020202020204" pitchFamily="34" charset="0"/>
              </a:rPr>
              <a:t>Las notas de enfermería deben fomentar el </a:t>
            </a:r>
            <a:r>
              <a:rPr lang="es-CO" sz="2000" b="1" dirty="0" err="1">
                <a:latin typeface="Comic Sans MS" panose="030F0702030302020204" pitchFamily="66" charset="0"/>
                <a:cs typeface="Arial" panose="020B0604020202020204" pitchFamily="34" charset="0"/>
              </a:rPr>
              <a:t>colegaje</a:t>
            </a:r>
            <a:r>
              <a:rPr lang="es-CO" sz="2000" b="1" dirty="0">
                <a:latin typeface="Comic Sans MS" panose="030F0702030302020204" pitchFamily="66" charset="0"/>
                <a:cs typeface="Arial" panose="020B0604020202020204" pitchFamily="34" charset="0"/>
              </a:rPr>
              <a:t> y el trabajo interdisciplinario, respetuoso, con miras a asegurar la calidad del cuidado de enfermería que se proporciona al sujeto de cuidado.</a:t>
            </a:r>
          </a:p>
          <a:p>
            <a:pPr marL="0" indent="0" algn="just">
              <a:buNone/>
            </a:pPr>
            <a:br>
              <a:rPr lang="es-CO" sz="2000" dirty="0">
                <a:latin typeface="Comic Sans MS" panose="030F0702030302020204" pitchFamily="66" charset="0"/>
              </a:rPr>
            </a:br>
            <a:br>
              <a:rPr lang="es-CO" sz="2000" b="1" dirty="0"/>
            </a:br>
            <a:endParaRPr lang="es-CO" sz="2000" b="1" dirty="0"/>
          </a:p>
        </p:txBody>
      </p:sp>
    </p:spTree>
    <p:extLst>
      <p:ext uri="{BB962C8B-B14F-4D97-AF65-F5344CB8AC3E}">
        <p14:creationId xmlns:p14="http://schemas.microsoft.com/office/powerpoint/2010/main" val="3356288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b="1" dirty="0">
                <a:solidFill>
                  <a:srgbClr val="FF0000"/>
                </a:solidFill>
                <a:latin typeface="Comic Sans MS" panose="030F0702030302020204" pitchFamily="66" charset="0"/>
              </a:rPr>
              <a:t>NOTAS DE ENFERMERÍA</a:t>
            </a:r>
            <a:br>
              <a:rPr lang="es-CO" b="1" dirty="0">
                <a:solidFill>
                  <a:srgbClr val="FF0000"/>
                </a:solidFill>
              </a:rPr>
            </a:br>
            <a:endParaRPr lang="es-CO" dirty="0">
              <a:solidFill>
                <a:srgbClr val="FF0000"/>
              </a:solidFill>
            </a:endParaRPr>
          </a:p>
        </p:txBody>
      </p:sp>
      <p:sp>
        <p:nvSpPr>
          <p:cNvPr id="3" name="Marcador de contenido 2"/>
          <p:cNvSpPr>
            <a:spLocks noGrp="1"/>
          </p:cNvSpPr>
          <p:nvPr>
            <p:ph idx="1"/>
          </p:nvPr>
        </p:nvSpPr>
        <p:spPr/>
        <p:txBody>
          <a:bodyPr>
            <a:normAutofit/>
          </a:bodyPr>
          <a:lstStyle/>
          <a:p>
            <a:pPr algn="just"/>
            <a:r>
              <a:rPr lang="es-CO" sz="2800" dirty="0"/>
              <a:t> </a:t>
            </a:r>
            <a:r>
              <a:rPr lang="es-CO" sz="2800" b="1" dirty="0">
                <a:latin typeface="Comic Sans MS" panose="030F0702030302020204" pitchFamily="66" charset="0"/>
                <a:cs typeface="Calibri" panose="020F0502020204030204" pitchFamily="34" charset="0"/>
              </a:rPr>
              <a:t>Teniendo en cuenta el acto de cuidado de enfermería, ya que la constancia escrita del acto de cuidado no solamente refleja el ejercicio profesional sino es la prueba de los lineamientos humanos, éticos, técnicos y científicos desarrollados. Recordemos que el acto de cuidado que no se registra significa que no se realizó en términos jurídicos.</a:t>
            </a:r>
          </a:p>
          <a:p>
            <a:pPr algn="just"/>
            <a:endParaRPr lang="es-CO" sz="2800" b="1" dirty="0">
              <a:latin typeface="Comic Sans MS" panose="030F0702030302020204" pitchFamily="66" charset="0"/>
              <a:cs typeface="Calibri" panose="020F0502020204030204" pitchFamily="34" charset="0"/>
            </a:endParaRPr>
          </a:p>
        </p:txBody>
      </p:sp>
    </p:spTree>
    <p:extLst>
      <p:ext uri="{BB962C8B-B14F-4D97-AF65-F5344CB8AC3E}">
        <p14:creationId xmlns:p14="http://schemas.microsoft.com/office/powerpoint/2010/main" val="2651903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O" b="1" dirty="0">
                <a:solidFill>
                  <a:srgbClr val="FF0000"/>
                </a:solidFill>
                <a:latin typeface="Comic Sans MS" panose="030F0702030302020204" pitchFamily="66" charset="0"/>
              </a:rPr>
              <a:t>RESPONSABILIDAD DE LAS NOTAS DE ENFERMERÍA</a:t>
            </a:r>
            <a:br>
              <a:rPr lang="es-CO" b="1" dirty="0">
                <a:solidFill>
                  <a:srgbClr val="FF0000"/>
                </a:solidFill>
              </a:rPr>
            </a:br>
            <a:endParaRPr lang="es-CO" dirty="0">
              <a:solidFill>
                <a:srgbClr val="FF0000"/>
              </a:solidFill>
            </a:endParaRPr>
          </a:p>
        </p:txBody>
      </p:sp>
      <p:sp>
        <p:nvSpPr>
          <p:cNvPr id="3" name="Marcador de contenido 2"/>
          <p:cNvSpPr>
            <a:spLocks noGrp="1"/>
          </p:cNvSpPr>
          <p:nvPr>
            <p:ph idx="1"/>
          </p:nvPr>
        </p:nvSpPr>
        <p:spPr/>
        <p:txBody>
          <a:bodyPr>
            <a:normAutofit/>
          </a:bodyPr>
          <a:lstStyle/>
          <a:p>
            <a:pPr algn="just"/>
            <a:r>
              <a:rPr lang="es-CO" sz="2800" dirty="0"/>
              <a:t> </a:t>
            </a:r>
            <a:endParaRPr lang="es-CO" sz="2800" b="1" dirty="0">
              <a:latin typeface="Comic Sans MS" panose="030F0702030302020204" pitchFamily="66" charset="0"/>
              <a:cs typeface="Calibri" panose="020F0502020204030204" pitchFamily="34" charset="0"/>
            </a:endParaRPr>
          </a:p>
        </p:txBody>
      </p:sp>
      <p:sp>
        <p:nvSpPr>
          <p:cNvPr id="4" name="Rectángulo 3"/>
          <p:cNvSpPr/>
          <p:nvPr/>
        </p:nvSpPr>
        <p:spPr>
          <a:xfrm>
            <a:off x="1168400" y="2302933"/>
            <a:ext cx="7975600" cy="3416320"/>
          </a:xfrm>
          <a:prstGeom prst="rect">
            <a:avLst/>
          </a:prstGeom>
        </p:spPr>
        <p:txBody>
          <a:bodyPr wrap="square">
            <a:spAutoFit/>
          </a:bodyPr>
          <a:lstStyle/>
          <a:p>
            <a:pPr marL="342900" indent="-342900" algn="just">
              <a:buFont typeface="Arial" panose="020B0604020202020204" pitchFamily="34" charset="0"/>
              <a:buChar char="•"/>
            </a:pPr>
            <a:r>
              <a:rPr lang="es-CO" sz="2400" b="1" dirty="0">
                <a:latin typeface="Comic Sans MS" panose="030F0702030302020204" pitchFamily="66" charset="0"/>
              </a:rPr>
              <a:t>Realizar los registros inmediatamente después de proporcionar el cuidado, identificando claramente la actividad o procedimiento.</a:t>
            </a:r>
          </a:p>
          <a:p>
            <a:pPr marL="342900" indent="-342900" algn="just">
              <a:buFont typeface="Arial" panose="020B0604020202020204" pitchFamily="34" charset="0"/>
              <a:buChar char="•"/>
            </a:pPr>
            <a:r>
              <a:rPr lang="es-CO" sz="2400" b="1" dirty="0">
                <a:latin typeface="Comic Sans MS" panose="030F0702030302020204" pitchFamily="66" charset="0"/>
              </a:rPr>
              <a:t>Describir en forma clara, legible, sin tachaduras, enmendaduras, sin utilizar siglas y sin dejar espacios en blanco.</a:t>
            </a:r>
          </a:p>
          <a:p>
            <a:pPr marL="342900" indent="-342900" algn="just">
              <a:buFont typeface="Arial" panose="020B0604020202020204" pitchFamily="34" charset="0"/>
              <a:buChar char="•"/>
            </a:pPr>
            <a:r>
              <a:rPr lang="es-CO" sz="2400" b="1" dirty="0">
                <a:latin typeface="Comic Sans MS" panose="030F0702030302020204" pitchFamily="66" charset="0"/>
              </a:rPr>
              <a:t>Cada anotación debe llevar la fecha y hora en que se realiza con el nombre completo y firma del autor de la misma</a:t>
            </a:r>
            <a:endParaRPr lang="es-CO" sz="2400" dirty="0"/>
          </a:p>
        </p:txBody>
      </p:sp>
    </p:spTree>
    <p:extLst>
      <p:ext uri="{BB962C8B-B14F-4D97-AF65-F5344CB8AC3E}">
        <p14:creationId xmlns:p14="http://schemas.microsoft.com/office/powerpoint/2010/main" val="207695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420710"/>
          </a:xfrm>
        </p:spPr>
        <p:txBody>
          <a:bodyPr>
            <a:normAutofit fontScale="90000"/>
          </a:bodyPr>
          <a:lstStyle/>
          <a:p>
            <a:r>
              <a:rPr lang="es-CO" dirty="0">
                <a:solidFill>
                  <a:schemeClr val="bg1"/>
                </a:solidFill>
              </a:rPr>
              <a:t>.</a:t>
            </a:r>
          </a:p>
        </p:txBody>
      </p:sp>
      <p:sp>
        <p:nvSpPr>
          <p:cNvPr id="3" name="Marcador de contenido 2"/>
          <p:cNvSpPr>
            <a:spLocks noGrp="1"/>
          </p:cNvSpPr>
          <p:nvPr>
            <p:ph idx="1"/>
          </p:nvPr>
        </p:nvSpPr>
        <p:spPr>
          <a:xfrm>
            <a:off x="677334" y="837127"/>
            <a:ext cx="8596668" cy="5204235"/>
          </a:xfrm>
        </p:spPr>
        <p:txBody>
          <a:bodyPr/>
          <a:lstStyle/>
          <a:p>
            <a:pPr marL="0" indent="0">
              <a:buNone/>
            </a:pPr>
            <a:endParaRPr lang="es-CO" b="1" dirty="0">
              <a:latin typeface="Comic Sans MS" panose="030F0702030302020204" pitchFamily="66" charset="0"/>
            </a:endParaRPr>
          </a:p>
          <a:p>
            <a:pPr marL="0" indent="0">
              <a:buNone/>
            </a:pPr>
            <a:endParaRPr lang="es-CO" b="1" dirty="0">
              <a:latin typeface="Comic Sans MS" panose="030F0702030302020204" pitchFamily="66" charset="0"/>
            </a:endParaRPr>
          </a:p>
          <a:p>
            <a:pPr marL="0" indent="0">
              <a:buNone/>
            </a:pPr>
            <a:endParaRPr lang="es-CO" b="1" dirty="0">
              <a:latin typeface="Comic Sans MS" panose="030F0702030302020204" pitchFamily="66" charset="0"/>
            </a:endParaRPr>
          </a:p>
          <a:p>
            <a:pPr marL="0" indent="0">
              <a:buNone/>
            </a:pPr>
            <a:endParaRPr lang="es-CO" b="1" dirty="0">
              <a:latin typeface="Comic Sans MS" panose="030F0702030302020204" pitchFamily="66" charset="0"/>
            </a:endParaRPr>
          </a:p>
          <a:p>
            <a:pPr marL="0" indent="0">
              <a:buNone/>
            </a:pPr>
            <a:endParaRPr lang="es-CO" b="1" dirty="0">
              <a:latin typeface="Comic Sans MS" panose="030F0702030302020204" pitchFamily="66" charset="0"/>
            </a:endParaRPr>
          </a:p>
          <a:p>
            <a:pPr marL="0" indent="0" algn="ctr">
              <a:buNone/>
            </a:pPr>
            <a:r>
              <a:rPr lang="es-CO" sz="3600" b="1" dirty="0">
                <a:solidFill>
                  <a:srgbClr val="C00000"/>
                </a:solidFill>
                <a:latin typeface="Comic Sans MS" panose="030F0702030302020204" pitchFamily="66" charset="0"/>
              </a:rPr>
              <a:t>NOTAS DE ENFERMERÍA </a:t>
            </a:r>
          </a:p>
          <a:p>
            <a:pPr marL="0" indent="0" algn="ctr">
              <a:buNone/>
            </a:pPr>
            <a:r>
              <a:rPr lang="es-CO" sz="3600" b="1" dirty="0">
                <a:solidFill>
                  <a:srgbClr val="C00000"/>
                </a:solidFill>
                <a:latin typeface="Comic Sans MS" panose="030F0702030302020204" pitchFamily="66" charset="0"/>
              </a:rPr>
              <a:t>TRIBUNAL C.Q.R.T.</a:t>
            </a:r>
          </a:p>
        </p:txBody>
      </p:sp>
    </p:spTree>
    <p:extLst>
      <p:ext uri="{BB962C8B-B14F-4D97-AF65-F5344CB8AC3E}">
        <p14:creationId xmlns:p14="http://schemas.microsoft.com/office/powerpoint/2010/main" val="229203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0222" y="417689"/>
            <a:ext cx="8596668" cy="1320800"/>
          </a:xfrm>
        </p:spPr>
        <p:txBody>
          <a:bodyPr/>
          <a:lstStyle/>
          <a:p>
            <a:pPr algn="ctr"/>
            <a:br>
              <a:rPr lang="es-CO" dirty="0">
                <a:solidFill>
                  <a:srgbClr val="FF0000"/>
                </a:solidFill>
              </a:rPr>
            </a:br>
            <a:r>
              <a:rPr lang="es-CO" dirty="0">
                <a:solidFill>
                  <a:srgbClr val="FF0000"/>
                </a:solidFill>
                <a:latin typeface="Comic Sans MS" panose="030F0702030302020204" pitchFamily="66" charset="0"/>
              </a:rPr>
              <a:t>NOTAS DE ENFERMERÍA</a:t>
            </a:r>
          </a:p>
        </p:txBody>
      </p:sp>
      <p:sp>
        <p:nvSpPr>
          <p:cNvPr id="3" name="Marcador de contenido 2"/>
          <p:cNvSpPr>
            <a:spLocks noGrp="1"/>
          </p:cNvSpPr>
          <p:nvPr>
            <p:ph idx="1"/>
          </p:nvPr>
        </p:nvSpPr>
        <p:spPr>
          <a:xfrm>
            <a:off x="471272" y="1507068"/>
            <a:ext cx="8596668" cy="4521416"/>
          </a:xfrm>
        </p:spPr>
        <p:txBody>
          <a:bodyPr>
            <a:noAutofit/>
          </a:bodyPr>
          <a:lstStyle/>
          <a:p>
            <a:pPr algn="just"/>
            <a:r>
              <a:rPr lang="es-CO" sz="2400" b="1" dirty="0">
                <a:latin typeface="Comic Sans MS" panose="030F0702030302020204" pitchFamily="66" charset="0"/>
              </a:rPr>
              <a:t>Por ser los Registros y las Notas de Enfermería documentos privados, estos pueden ser objeto de los siguientes tipos del Código Penal..</a:t>
            </a:r>
          </a:p>
          <a:p>
            <a:pPr algn="just"/>
            <a:r>
              <a:rPr lang="es-CO" sz="2400" b="1" dirty="0">
                <a:latin typeface="Comic Sans MS" panose="030F0702030302020204" pitchFamily="66" charset="0"/>
              </a:rPr>
              <a:t>Artículo 289. Falsedad en documento privado. El que falsifique  documento privado que pueda servir de prueba, incurrirá, si lo usa en prisión de uno (1) a seis (6) años.</a:t>
            </a:r>
          </a:p>
          <a:p>
            <a:pPr algn="just"/>
            <a:r>
              <a:rPr lang="es-CO" sz="2400" b="1" dirty="0">
                <a:latin typeface="Comic Sans MS" panose="030F0702030302020204" pitchFamily="66" charset="0"/>
              </a:rPr>
              <a:t> Artículo 293. Destrucción, supresión y ocultamiento de documento privado.  El que destruya, suprima u oculte total o parcial un documento privado que pueda servir de prueba, incurrirá en prisión de uno (1) a seis (6) años.</a:t>
            </a:r>
          </a:p>
          <a:p>
            <a:pPr marL="0" indent="0" algn="just">
              <a:buNone/>
            </a:pPr>
            <a:br>
              <a:rPr lang="es-CO" sz="2400" b="1" dirty="0"/>
            </a:br>
            <a:endParaRPr lang="es-CO" sz="2400" b="1" dirty="0"/>
          </a:p>
        </p:txBody>
      </p:sp>
    </p:spTree>
    <p:extLst>
      <p:ext uri="{BB962C8B-B14F-4D97-AF65-F5344CB8AC3E}">
        <p14:creationId xmlns:p14="http://schemas.microsoft.com/office/powerpoint/2010/main" val="2268873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NOTAS DE ENFERMERÍA SITUACIONES PRESENTADAS </a:t>
            </a:r>
          </a:p>
        </p:txBody>
      </p:sp>
      <p:sp>
        <p:nvSpPr>
          <p:cNvPr id="3" name="Marcador de contenido 2"/>
          <p:cNvSpPr>
            <a:spLocks noGrp="1"/>
          </p:cNvSpPr>
          <p:nvPr>
            <p:ph idx="1"/>
          </p:nvPr>
        </p:nvSpPr>
        <p:spPr/>
        <p:txBody>
          <a:bodyPr>
            <a:normAutofit fontScale="92500" lnSpcReduction="10000"/>
          </a:bodyPr>
          <a:lstStyle/>
          <a:p>
            <a:pPr algn="just"/>
            <a:r>
              <a:rPr lang="es-CO" sz="2800" b="1" dirty="0">
                <a:latin typeface="Comic Sans MS" panose="030F0702030302020204" pitchFamily="66" charset="0"/>
              </a:rPr>
              <a:t>No se evidencian quejas relacionadas directamente con las notas de enfermería,  pero el muchos casos en la prestación del cuidado de enfermería se observan las siguientes situaciones:</a:t>
            </a:r>
          </a:p>
          <a:p>
            <a:pPr marL="0" indent="0" algn="just">
              <a:buNone/>
            </a:pPr>
            <a:r>
              <a:rPr lang="es-CO" sz="2800" b="1" dirty="0">
                <a:latin typeface="Comic Sans MS" panose="030F0702030302020204" pitchFamily="66" charset="0"/>
              </a:rPr>
              <a:t>a-Errores de ortografía.</a:t>
            </a:r>
          </a:p>
          <a:p>
            <a:pPr marL="0" indent="0" algn="just">
              <a:buNone/>
            </a:pPr>
            <a:r>
              <a:rPr lang="es-CO" sz="2800" b="1" dirty="0">
                <a:latin typeface="Comic Sans MS" panose="030F0702030302020204" pitchFamily="66" charset="0"/>
              </a:rPr>
              <a:t>b-Firmas ilegibles</a:t>
            </a:r>
          </a:p>
          <a:p>
            <a:pPr marL="0" indent="0" algn="just">
              <a:buNone/>
            </a:pPr>
            <a:r>
              <a:rPr lang="es-CO" sz="2800" b="1" dirty="0">
                <a:latin typeface="Comic Sans MS" panose="030F0702030302020204" pitchFamily="66" charset="0"/>
              </a:rPr>
              <a:t>c-Errores cuando copian y pegan </a:t>
            </a:r>
          </a:p>
          <a:p>
            <a:pPr marL="0" indent="0" algn="just">
              <a:buNone/>
            </a:pPr>
            <a:r>
              <a:rPr lang="es-CO" sz="2800" b="1" dirty="0">
                <a:latin typeface="Comic Sans MS" panose="030F0702030302020204" pitchFamily="66" charset="0"/>
              </a:rPr>
              <a:t>D-Falta de secuencia cronológica en los registros sobre la prestación del servicio.</a:t>
            </a:r>
          </a:p>
          <a:p>
            <a:pPr marL="0" indent="0" algn="just">
              <a:buNone/>
            </a:pPr>
            <a:endParaRPr lang="es-CO" sz="2800" b="1" dirty="0">
              <a:latin typeface="Comic Sans MS" panose="030F0702030302020204" pitchFamily="66" charset="0"/>
            </a:endParaRPr>
          </a:p>
        </p:txBody>
      </p:sp>
    </p:spTree>
    <p:extLst>
      <p:ext uri="{BB962C8B-B14F-4D97-AF65-F5344CB8AC3E}">
        <p14:creationId xmlns:p14="http://schemas.microsoft.com/office/powerpoint/2010/main" val="1445671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NOTAS DE ENFERMERÍA SITUACIONES PRESENTADAS </a:t>
            </a:r>
          </a:p>
        </p:txBody>
      </p:sp>
      <p:sp>
        <p:nvSpPr>
          <p:cNvPr id="3" name="Marcador de contenido 2"/>
          <p:cNvSpPr>
            <a:spLocks noGrp="1"/>
          </p:cNvSpPr>
          <p:nvPr>
            <p:ph idx="1"/>
          </p:nvPr>
        </p:nvSpPr>
        <p:spPr/>
        <p:txBody>
          <a:bodyPr>
            <a:normAutofit fontScale="92500" lnSpcReduction="20000"/>
          </a:bodyPr>
          <a:lstStyle/>
          <a:p>
            <a:pPr marL="0" indent="0" algn="just">
              <a:buNone/>
            </a:pPr>
            <a:r>
              <a:rPr lang="es-CO" sz="2800" b="1" dirty="0">
                <a:latin typeface="Comic Sans MS" panose="030F0702030302020204" pitchFamily="66" charset="0"/>
              </a:rPr>
              <a:t>e-Ausencia de redacción lógica clara  y completa del procedimiento de enfermería realizado.</a:t>
            </a:r>
          </a:p>
          <a:p>
            <a:pPr marL="0" indent="0" algn="just">
              <a:buNone/>
            </a:pPr>
            <a:r>
              <a:rPr lang="es-CO" sz="2800" b="1" dirty="0">
                <a:latin typeface="Comic Sans MS" panose="030F0702030302020204" pitchFamily="66" charset="0"/>
              </a:rPr>
              <a:t>c-No se registran en algunos casos el estado del paciente al terminar el turno.</a:t>
            </a:r>
          </a:p>
          <a:p>
            <a:pPr marL="0" indent="0" algn="just">
              <a:buNone/>
            </a:pPr>
            <a:r>
              <a:rPr lang="es-CO" sz="2800" b="1" dirty="0">
                <a:latin typeface="Comic Sans MS" panose="030F0702030302020204" pitchFamily="66" charset="0"/>
              </a:rPr>
              <a:t>d-No se consignan las reacciones del paciente durante los procedimientos realizados.</a:t>
            </a:r>
          </a:p>
          <a:p>
            <a:pPr marL="0" indent="0" algn="just">
              <a:buNone/>
            </a:pPr>
            <a:r>
              <a:rPr lang="es-CO" sz="2800" b="1" dirty="0">
                <a:latin typeface="Comic Sans MS" panose="030F0702030302020204" pitchFamily="66" charset="0"/>
              </a:rPr>
              <a:t>e-Sé observan fallas en la calidad  y en la continuidad de los registros.</a:t>
            </a:r>
          </a:p>
          <a:p>
            <a:pPr marL="0" indent="0" algn="just">
              <a:buNone/>
            </a:pPr>
            <a:r>
              <a:rPr lang="es-CO" sz="2800" b="1" dirty="0">
                <a:latin typeface="Comic Sans MS" panose="030F0702030302020204" pitchFamily="66" charset="0"/>
              </a:rPr>
              <a:t>f-No se evidencia la importancia de los registros de enfermería como un instrumento legal.</a:t>
            </a:r>
          </a:p>
        </p:txBody>
      </p:sp>
    </p:spTree>
    <p:extLst>
      <p:ext uri="{BB962C8B-B14F-4D97-AF65-F5344CB8AC3E}">
        <p14:creationId xmlns:p14="http://schemas.microsoft.com/office/powerpoint/2010/main" val="3713088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dirty="0">
                <a:solidFill>
                  <a:srgbClr val="FF0000"/>
                </a:solidFill>
              </a:rPr>
            </a:br>
            <a:r>
              <a:rPr lang="es-CO" b="1" dirty="0">
                <a:solidFill>
                  <a:srgbClr val="FF0000"/>
                </a:solidFill>
                <a:latin typeface="Comic Sans MS" panose="030F0702030302020204" pitchFamily="66" charset="0"/>
              </a:rPr>
              <a:t>NOTAS DE ENFERMERÍA </a:t>
            </a:r>
          </a:p>
        </p:txBody>
      </p:sp>
      <p:sp>
        <p:nvSpPr>
          <p:cNvPr id="3" name="Marcador de contenido 2"/>
          <p:cNvSpPr>
            <a:spLocks noGrp="1"/>
          </p:cNvSpPr>
          <p:nvPr>
            <p:ph idx="1"/>
          </p:nvPr>
        </p:nvSpPr>
        <p:spPr/>
        <p:txBody>
          <a:bodyPr>
            <a:noAutofit/>
          </a:bodyPr>
          <a:lstStyle/>
          <a:p>
            <a:pPr algn="just"/>
            <a:r>
              <a:rPr lang="es-CO" sz="2800" b="1" dirty="0">
                <a:latin typeface="Comic Sans MS" panose="030F0702030302020204" pitchFamily="66" charset="0"/>
              </a:rPr>
              <a:t>Debido a que las enfermeras en el ejercicio profesional se ven obligadas a delegar algunas actividades a las auxiliares de enfermería, por la imposibilidad de dar cuidado directo en algunos servicios, es aconsejable dar instrucción al personal sobre la forma idónea y responsable del diligenciamiento de los registros de enfermería. De todos modos el Profesional de Enfermería </a:t>
            </a:r>
            <a:r>
              <a:rPr lang="es-CO" sz="2800" b="1" dirty="0">
                <a:solidFill>
                  <a:srgbClr val="FF0000"/>
                </a:solidFill>
                <a:latin typeface="Comic Sans MS" panose="030F0702030302020204" pitchFamily="66" charset="0"/>
              </a:rPr>
              <a:t>debe supervisar y orientar al personal auxiliar </a:t>
            </a:r>
            <a:r>
              <a:rPr lang="es-CO" sz="2800" b="1" dirty="0">
                <a:latin typeface="Comic Sans MS" panose="030F0702030302020204" pitchFamily="66" charset="0"/>
              </a:rPr>
              <a:t>para que hagan notas de enfermería correctas.</a:t>
            </a:r>
          </a:p>
          <a:p>
            <a:pPr marL="0" indent="0" algn="just">
              <a:buNone/>
            </a:pPr>
            <a:r>
              <a:rPr lang="es-CO" sz="2800" b="1" dirty="0">
                <a:latin typeface="Comic Sans MS" panose="030F0702030302020204" pitchFamily="66" charset="0"/>
              </a:rPr>
              <a:t>´</a:t>
            </a:r>
            <a:br>
              <a:rPr lang="es-CO" sz="2800" b="1" dirty="0">
                <a:latin typeface="Comic Sans MS" panose="030F0702030302020204" pitchFamily="66" charset="0"/>
              </a:rPr>
            </a:br>
            <a:endParaRPr lang="es-CO" sz="2800" b="1" dirty="0">
              <a:latin typeface="Comic Sans MS" panose="030F0702030302020204" pitchFamily="66" charset="0"/>
            </a:endParaRPr>
          </a:p>
        </p:txBody>
      </p:sp>
    </p:spTree>
    <p:extLst>
      <p:ext uri="{BB962C8B-B14F-4D97-AF65-F5344CB8AC3E}">
        <p14:creationId xmlns:p14="http://schemas.microsoft.com/office/powerpoint/2010/main" val="585612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NOTAS DE ENFERMERÍA</a:t>
            </a:r>
          </a:p>
        </p:txBody>
      </p:sp>
      <p:sp>
        <p:nvSpPr>
          <p:cNvPr id="3" name="Marcador de contenido 2"/>
          <p:cNvSpPr>
            <a:spLocks noGrp="1"/>
          </p:cNvSpPr>
          <p:nvPr>
            <p:ph idx="1"/>
          </p:nvPr>
        </p:nvSpPr>
        <p:spPr/>
        <p:txBody>
          <a:bodyPr>
            <a:normAutofit fontScale="92500" lnSpcReduction="20000"/>
          </a:bodyPr>
          <a:lstStyle/>
          <a:p>
            <a:pPr marL="0" indent="0" algn="just">
              <a:buNone/>
            </a:pPr>
            <a:r>
              <a:rPr lang="es-CO" sz="2800" b="1" dirty="0">
                <a:latin typeface="Comic Sans MS" panose="030F0702030302020204" pitchFamily="66" charset="0"/>
              </a:rPr>
              <a:t>En la medida que el personal de enfermería dé visibilidad del cuidado brindado, se puede tomar la información para demostrar el acto de cuidado y tener la evidencia de las actividades realizadas; es por ello que un registro bien estructurado, con el lenguaje propio, da confianza, respeto y comprensión a los miembros del equipo de salud, y refleja una interacción recíproca y precisa del hecho de cuidar; es así como la elaboración correcta de la nota permite evaluar de manera continua el </a:t>
            </a:r>
            <a:r>
              <a:rPr lang="es-CO" sz="2800" b="1" dirty="0">
                <a:solidFill>
                  <a:srgbClr val="FF0000"/>
                </a:solidFill>
                <a:latin typeface="Comic Sans MS" panose="030F0702030302020204" pitchFamily="66" charset="0"/>
              </a:rPr>
              <a:t>proceso de atención de enfermería </a:t>
            </a:r>
          </a:p>
        </p:txBody>
      </p:sp>
    </p:spTree>
    <p:extLst>
      <p:ext uri="{BB962C8B-B14F-4D97-AF65-F5344CB8AC3E}">
        <p14:creationId xmlns:p14="http://schemas.microsoft.com/office/powerpoint/2010/main" val="3916797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NOTAS DE ENFERMERÍA</a:t>
            </a:r>
          </a:p>
        </p:txBody>
      </p:sp>
      <p:sp>
        <p:nvSpPr>
          <p:cNvPr id="3" name="Marcador de contenido 2"/>
          <p:cNvSpPr>
            <a:spLocks noGrp="1"/>
          </p:cNvSpPr>
          <p:nvPr>
            <p:ph idx="1"/>
          </p:nvPr>
        </p:nvSpPr>
        <p:spPr/>
        <p:txBody>
          <a:bodyPr>
            <a:normAutofit fontScale="85000" lnSpcReduction="10000"/>
          </a:bodyPr>
          <a:lstStyle/>
          <a:p>
            <a:pPr algn="just"/>
            <a:r>
              <a:rPr lang="es-CO" sz="2800" b="1" dirty="0">
                <a:latin typeface="Comic Sans MS" panose="030F0702030302020204" pitchFamily="66" charset="0"/>
              </a:rPr>
              <a:t>Si los registros no son de calidad se dificulta la aplicación correcta del proceso de atención de enfermería.</a:t>
            </a:r>
          </a:p>
          <a:p>
            <a:pPr algn="just"/>
            <a:r>
              <a:rPr lang="es-CO" sz="2800" b="1" dirty="0">
                <a:latin typeface="Comic Sans MS" panose="030F0702030302020204" pitchFamily="66" charset="0"/>
              </a:rPr>
              <a:t>Las anotaciones y el registro no se realizan en forma inmediata después del procedimiento, lo cual demuestra fallas en la oportunidad de la atención.</a:t>
            </a:r>
          </a:p>
          <a:p>
            <a:pPr algn="just"/>
            <a:r>
              <a:rPr lang="es-CO" sz="2800" b="1" dirty="0">
                <a:latin typeface="Comic Sans MS" panose="030F0702030302020204" pitchFamily="66" charset="0"/>
              </a:rPr>
              <a:t>No registran los cambios del paciente en forma oportuna, esta omisión da lugar a una mala práctica de cuidados.</a:t>
            </a:r>
          </a:p>
          <a:p>
            <a:pPr marL="0" indent="0" algn="just">
              <a:buNone/>
            </a:pPr>
            <a:r>
              <a:rPr lang="es-CO" sz="2800" b="1" dirty="0">
                <a:latin typeface="Comic Sans MS" panose="030F0702030302020204" pitchFamily="66" charset="0"/>
              </a:rPr>
              <a:t> </a:t>
            </a:r>
          </a:p>
        </p:txBody>
      </p:sp>
    </p:spTree>
    <p:extLst>
      <p:ext uri="{BB962C8B-B14F-4D97-AF65-F5344CB8AC3E}">
        <p14:creationId xmlns:p14="http://schemas.microsoft.com/office/powerpoint/2010/main" val="1226941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FF0000"/>
                </a:solidFill>
                <a:latin typeface="Comic Sans MS" panose="030F0702030302020204" pitchFamily="66" charset="0"/>
              </a:rPr>
              <a:t>ESTUDIO DE CASO</a:t>
            </a:r>
          </a:p>
        </p:txBody>
      </p:sp>
      <p:sp>
        <p:nvSpPr>
          <p:cNvPr id="3" name="Marcador de contenido 2"/>
          <p:cNvSpPr>
            <a:spLocks noGrp="1"/>
          </p:cNvSpPr>
          <p:nvPr>
            <p:ph idx="1"/>
          </p:nvPr>
        </p:nvSpPr>
        <p:spPr>
          <a:xfrm>
            <a:off x="677334" y="2328014"/>
            <a:ext cx="8596668" cy="3880773"/>
          </a:xfrm>
        </p:spPr>
        <p:txBody>
          <a:bodyPr>
            <a:normAutofit fontScale="85000" lnSpcReduction="20000"/>
          </a:bodyPr>
          <a:lstStyle/>
          <a:p>
            <a:pPr marL="0" indent="0" algn="just">
              <a:buNone/>
            </a:pPr>
            <a:r>
              <a:rPr lang="es-CO" sz="2800" b="1" dirty="0" err="1">
                <a:solidFill>
                  <a:srgbClr val="FF0000"/>
                </a:solidFill>
                <a:latin typeface="Comic Sans MS" panose="030F0702030302020204" pitchFamily="66" charset="0"/>
              </a:rPr>
              <a:t>Paicente</a:t>
            </a:r>
            <a:r>
              <a:rPr lang="es-CO" sz="2800" b="1" dirty="0">
                <a:latin typeface="Comic Sans MS" panose="030F0702030302020204" pitchFamily="66" charset="0"/>
              </a:rPr>
              <a:t> en cama pasa la </a:t>
            </a:r>
            <a:r>
              <a:rPr lang="es-CO" sz="2800" b="1" dirty="0" err="1">
                <a:solidFill>
                  <a:srgbClr val="FF0000"/>
                </a:solidFill>
                <a:latin typeface="Comic Sans MS" panose="030F0702030302020204" pitchFamily="66" charset="0"/>
              </a:rPr>
              <a:t>ncohe</a:t>
            </a:r>
            <a:r>
              <a:rPr lang="es-CO" sz="2800" b="1" dirty="0">
                <a:latin typeface="Comic Sans MS" panose="030F0702030302020204" pitchFamily="66" charset="0"/>
              </a:rPr>
              <a:t> </a:t>
            </a:r>
            <a:r>
              <a:rPr lang="es-CO" sz="2800" b="1" dirty="0" err="1">
                <a:solidFill>
                  <a:srgbClr val="FF0000"/>
                </a:solidFill>
                <a:latin typeface="Comic Sans MS" panose="030F0702030302020204" pitchFamily="66" charset="0"/>
              </a:rPr>
              <a:t>hirdatada,</a:t>
            </a:r>
            <a:r>
              <a:rPr lang="es-CO" sz="2800" b="1" dirty="0" err="1">
                <a:latin typeface="Comic Sans MS" panose="030F0702030302020204" pitchFamily="66" charset="0"/>
              </a:rPr>
              <a:t>activa</a:t>
            </a:r>
            <a:r>
              <a:rPr lang="es-CO" sz="2800" b="1" dirty="0">
                <a:latin typeface="Comic Sans MS" panose="030F0702030302020204" pitchFamily="66" charset="0"/>
              </a:rPr>
              <a:t> </a:t>
            </a:r>
            <a:r>
              <a:rPr lang="es-CO" sz="2800" b="1" dirty="0" err="1">
                <a:solidFill>
                  <a:srgbClr val="FF0000"/>
                </a:solidFill>
                <a:latin typeface="Comic Sans MS" panose="030F0702030302020204" pitchFamily="66" charset="0"/>
              </a:rPr>
              <a:t>colabdoara</a:t>
            </a:r>
            <a:r>
              <a:rPr lang="es-CO" sz="2800" b="1" dirty="0">
                <a:solidFill>
                  <a:srgbClr val="FF0000"/>
                </a:solidFill>
                <a:latin typeface="Comic Sans MS" panose="030F0702030302020204" pitchFamily="66" charset="0"/>
              </a:rPr>
              <a:t> </a:t>
            </a:r>
            <a:r>
              <a:rPr lang="es-CO" sz="2800" b="1" dirty="0" err="1">
                <a:solidFill>
                  <a:srgbClr val="FF0000"/>
                </a:solidFill>
                <a:latin typeface="Comic Sans MS" panose="030F0702030302020204" pitchFamily="66" charset="0"/>
              </a:rPr>
              <a:t>comunuicatva</a:t>
            </a:r>
            <a:r>
              <a:rPr lang="es-CO" sz="2800" b="1" dirty="0">
                <a:solidFill>
                  <a:srgbClr val="FF0000"/>
                </a:solidFill>
                <a:latin typeface="Comic Sans MS" panose="030F0702030302020204" pitchFamily="66" charset="0"/>
              </a:rPr>
              <a:t> </a:t>
            </a:r>
            <a:r>
              <a:rPr lang="es-CO" sz="2800" b="1" dirty="0">
                <a:latin typeface="Comic Sans MS" panose="030F0702030302020204" pitchFamily="66" charset="0"/>
              </a:rPr>
              <a:t>con lenguaje poco comprensible duerme a</a:t>
            </a:r>
            <a:r>
              <a:rPr lang="es-CO" sz="2800" b="1" dirty="0">
                <a:solidFill>
                  <a:srgbClr val="FF0000"/>
                </a:solidFill>
                <a:latin typeface="Comic Sans MS" panose="030F0702030302020204" pitchFamily="66" charset="0"/>
              </a:rPr>
              <a:t> </a:t>
            </a:r>
            <a:r>
              <a:rPr lang="es-CO" sz="2800" b="1" dirty="0" err="1">
                <a:solidFill>
                  <a:srgbClr val="FF0000"/>
                </a:solidFill>
                <a:latin typeface="Comic Sans MS" panose="030F0702030302020204" pitchFamily="66" charset="0"/>
              </a:rPr>
              <a:t>itnervalos</a:t>
            </a:r>
            <a:r>
              <a:rPr lang="es-CO" sz="2800" b="1" dirty="0">
                <a:solidFill>
                  <a:srgbClr val="FF0000"/>
                </a:solidFill>
                <a:latin typeface="Comic Sans MS" panose="030F0702030302020204" pitchFamily="66" charset="0"/>
              </a:rPr>
              <a:t> </a:t>
            </a:r>
            <a:r>
              <a:rPr lang="es-CO" sz="2800" b="1" dirty="0">
                <a:latin typeface="Comic Sans MS" panose="030F0702030302020204" pitchFamily="66" charset="0"/>
              </a:rPr>
              <a:t>largos con monitorización continua sin soporte de 02 bien saturada con vena </a:t>
            </a:r>
            <a:r>
              <a:rPr lang="es-CO" sz="2800" b="1" dirty="0" err="1">
                <a:latin typeface="Comic Sans MS" panose="030F0702030302020204" pitchFamily="66" charset="0"/>
              </a:rPr>
              <a:t>periferica</a:t>
            </a:r>
            <a:r>
              <a:rPr lang="es-CO" sz="2800" b="1" dirty="0">
                <a:latin typeface="Comic Sans MS" panose="030F0702030302020204" pitchFamily="66" charset="0"/>
              </a:rPr>
              <a:t> en </a:t>
            </a:r>
            <a:r>
              <a:rPr lang="es-CO" sz="2800" b="1" dirty="0" err="1">
                <a:latin typeface="Comic Sans MS" panose="030F0702030302020204" pitchFamily="66" charset="0"/>
              </a:rPr>
              <a:t>mssi</a:t>
            </a:r>
            <a:r>
              <a:rPr lang="es-CO" sz="2800" b="1" dirty="0">
                <a:latin typeface="Comic Sans MS" panose="030F0702030302020204" pitchFamily="66" charset="0"/>
              </a:rPr>
              <a:t> se canaliza nuevo acceso por protocolo se gasta 1</a:t>
            </a:r>
            <a:r>
              <a:rPr lang="es-CO" sz="2800" b="1" dirty="0">
                <a:solidFill>
                  <a:srgbClr val="FF0000"/>
                </a:solidFill>
                <a:latin typeface="Comic Sans MS" panose="030F0702030302020204" pitchFamily="66" charset="0"/>
              </a:rPr>
              <a:t>venocthbyy</a:t>
            </a:r>
            <a:r>
              <a:rPr lang="es-CO" sz="2800" b="1" dirty="0">
                <a:latin typeface="Comic Sans MS" panose="030F0702030302020204" pitchFamily="66" charset="0"/>
              </a:rPr>
              <a:t> 1tapon se presenta zona dorsal mano derecha con hematoma demarcado sin aumento abdomen </a:t>
            </a:r>
            <a:r>
              <a:rPr lang="es-CO" sz="2800" b="1" dirty="0" err="1">
                <a:solidFill>
                  <a:srgbClr val="FF0000"/>
                </a:solidFill>
                <a:latin typeface="Comic Sans MS" panose="030F0702030302020204" pitchFamily="66" charset="0"/>
              </a:rPr>
              <a:t>blandod</a:t>
            </a:r>
            <a:r>
              <a:rPr lang="es-CO" sz="2800" b="1" dirty="0">
                <a:latin typeface="Comic Sans MS" panose="030F0702030302020204" pitchFamily="66" charset="0"/>
              </a:rPr>
              <a:t> </a:t>
            </a:r>
            <a:r>
              <a:rPr lang="es-CO" sz="2800" b="1" dirty="0" err="1">
                <a:solidFill>
                  <a:srgbClr val="FF0000"/>
                </a:solidFill>
                <a:latin typeface="Comic Sans MS" panose="030F0702030302020204" pitchFamily="66" charset="0"/>
              </a:rPr>
              <a:t>epreisbel</a:t>
            </a:r>
            <a:r>
              <a:rPr lang="es-CO" sz="2800" b="1" dirty="0">
                <a:latin typeface="Comic Sans MS" panose="030F0702030302020204" pitchFamily="66" charset="0"/>
              </a:rPr>
              <a:t> moviliza extremidades se realizan cambios </a:t>
            </a:r>
            <a:r>
              <a:rPr lang="es-CO" sz="2800" b="1" dirty="0">
                <a:solidFill>
                  <a:srgbClr val="FF0000"/>
                </a:solidFill>
                <a:latin typeface="Comic Sans MS" panose="030F0702030302020204" pitchFamily="66" charset="0"/>
              </a:rPr>
              <a:t>d </a:t>
            </a:r>
            <a:r>
              <a:rPr lang="es-CO" sz="2800" b="1" dirty="0" err="1">
                <a:solidFill>
                  <a:srgbClr val="FF0000"/>
                </a:solidFill>
                <a:latin typeface="Comic Sans MS" panose="030F0702030302020204" pitchFamily="66" charset="0"/>
              </a:rPr>
              <a:t>eposicion</a:t>
            </a:r>
            <a:r>
              <a:rPr lang="es-CO" sz="2800" b="1" dirty="0">
                <a:solidFill>
                  <a:srgbClr val="FF0000"/>
                </a:solidFill>
                <a:latin typeface="Comic Sans MS" panose="030F0702030302020204" pitchFamily="66" charset="0"/>
              </a:rPr>
              <a:t> </a:t>
            </a:r>
            <a:r>
              <a:rPr lang="es-CO" sz="2800" b="1" dirty="0">
                <a:latin typeface="Comic Sans MS" panose="030F0702030302020204" pitchFamily="66" charset="0"/>
              </a:rPr>
              <a:t>se realiza baño asistido en </a:t>
            </a:r>
            <a:r>
              <a:rPr lang="es-CO" sz="2800" b="1" dirty="0" err="1">
                <a:solidFill>
                  <a:srgbClr val="FF0000"/>
                </a:solidFill>
                <a:latin typeface="Comic Sans MS" panose="030F0702030302020204" pitchFamily="66" charset="0"/>
              </a:rPr>
              <a:t>cmaa</a:t>
            </a:r>
            <a:r>
              <a:rPr lang="es-CO" sz="2800" b="1" dirty="0">
                <a:latin typeface="Comic Sans MS" panose="030F0702030302020204" pitchFamily="66" charset="0"/>
              </a:rPr>
              <a:t> se toman </a:t>
            </a:r>
            <a:r>
              <a:rPr lang="es-CO" sz="2800" b="1" dirty="0">
                <a:solidFill>
                  <a:srgbClr val="FF0000"/>
                </a:solidFill>
                <a:latin typeface="Comic Sans MS" panose="030F0702030302020204" pitchFamily="66" charset="0"/>
              </a:rPr>
              <a:t>s </a:t>
            </a:r>
            <a:r>
              <a:rPr lang="es-CO" sz="2800" b="1" dirty="0" err="1">
                <a:solidFill>
                  <a:srgbClr val="FF0000"/>
                </a:solidFill>
                <a:latin typeface="Comic Sans MS" panose="030F0702030302020204" pitchFamily="66" charset="0"/>
              </a:rPr>
              <a:t>vitlaes</a:t>
            </a:r>
            <a:r>
              <a:rPr lang="es-CO" sz="2800" b="1" dirty="0">
                <a:solidFill>
                  <a:srgbClr val="FF0000"/>
                </a:solidFill>
                <a:latin typeface="Comic Sans MS" panose="030F0702030302020204" pitchFamily="66" charset="0"/>
              </a:rPr>
              <a:t> </a:t>
            </a:r>
            <a:r>
              <a:rPr lang="es-CO" sz="2800" b="1" dirty="0">
                <a:latin typeface="Comic Sans MS" panose="030F0702030302020204" pitchFamily="66" charset="0"/>
              </a:rPr>
              <a:t>cada dos horas  se lubrica piel </a:t>
            </a:r>
            <a:r>
              <a:rPr lang="es-CO" sz="2800" b="1" dirty="0" err="1">
                <a:latin typeface="Comic Sans MS" panose="030F0702030302020204" pitchFamily="66" charset="0"/>
              </a:rPr>
              <a:t>piel</a:t>
            </a:r>
            <a:r>
              <a:rPr lang="es-CO" sz="2800" b="1" dirty="0">
                <a:solidFill>
                  <a:srgbClr val="FF0000"/>
                </a:solidFill>
                <a:latin typeface="Comic Sans MS" panose="030F0702030302020204" pitchFamily="66" charset="0"/>
              </a:rPr>
              <a:t> </a:t>
            </a:r>
            <a:r>
              <a:rPr lang="es-CO" sz="2800" b="1" dirty="0" err="1">
                <a:solidFill>
                  <a:srgbClr val="FF0000"/>
                </a:solidFill>
                <a:latin typeface="Comic Sans MS" panose="030F0702030302020204" pitchFamily="66" charset="0"/>
              </a:rPr>
              <a:t>snaa</a:t>
            </a:r>
            <a:r>
              <a:rPr lang="es-CO" sz="2800" b="1" dirty="0">
                <a:solidFill>
                  <a:srgbClr val="FF0000"/>
                </a:solidFill>
                <a:latin typeface="Comic Sans MS" panose="030F0702030302020204" pitchFamily="66" charset="0"/>
              </a:rPr>
              <a:t> </a:t>
            </a:r>
            <a:r>
              <a:rPr lang="es-CO" sz="2800" b="1" dirty="0" err="1">
                <a:solidFill>
                  <a:srgbClr val="FF0000"/>
                </a:solidFill>
                <a:latin typeface="Comic Sans MS" panose="030F0702030302020204" pitchFamily="66" charset="0"/>
              </a:rPr>
              <a:t>glucoetmria</a:t>
            </a:r>
            <a:r>
              <a:rPr lang="es-CO" sz="2800" b="1" dirty="0">
                <a:latin typeface="Comic Sans MS" panose="030F0702030302020204" pitchFamily="66" charset="0"/>
              </a:rPr>
              <a:t> de control </a:t>
            </a:r>
            <a:r>
              <a:rPr lang="es-CO" sz="2800" b="1" dirty="0" err="1">
                <a:solidFill>
                  <a:srgbClr val="FF0000"/>
                </a:solidFill>
                <a:latin typeface="Comic Sans MS" panose="030F0702030302020204" pitchFamily="66" charset="0"/>
              </a:rPr>
              <a:t>baradnas</a:t>
            </a:r>
            <a:r>
              <a:rPr lang="es-CO" sz="2800" b="1" dirty="0">
                <a:solidFill>
                  <a:srgbClr val="FF0000"/>
                </a:solidFill>
                <a:latin typeface="Comic Sans MS" panose="030F0702030302020204" pitchFamily="66" charset="0"/>
              </a:rPr>
              <a:t> </a:t>
            </a:r>
            <a:r>
              <a:rPr lang="es-CO" sz="2800" b="1" dirty="0" err="1">
                <a:solidFill>
                  <a:srgbClr val="FF0000"/>
                </a:solidFill>
                <a:latin typeface="Comic Sans MS" panose="030F0702030302020204" pitchFamily="66" charset="0"/>
              </a:rPr>
              <a:t>elevdas</a:t>
            </a:r>
            <a:r>
              <a:rPr lang="es-CO" sz="2800" b="1" dirty="0">
                <a:solidFill>
                  <a:schemeClr val="accent2">
                    <a:lumMod val="75000"/>
                  </a:schemeClr>
                </a:solidFill>
                <a:latin typeface="Comic Sans MS" panose="030F0702030302020204" pitchFamily="66" charset="0"/>
              </a:rPr>
              <a:t>(auxiliar de enfermería turno nocturno)</a:t>
            </a:r>
          </a:p>
        </p:txBody>
      </p:sp>
    </p:spTree>
    <p:extLst>
      <p:ext uri="{BB962C8B-B14F-4D97-AF65-F5344CB8AC3E}">
        <p14:creationId xmlns:p14="http://schemas.microsoft.com/office/powerpoint/2010/main" val="3192526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48237"/>
            <a:ext cx="8596668" cy="1320800"/>
          </a:xfrm>
        </p:spPr>
        <p:txBody>
          <a:bodyPr/>
          <a:lstStyle/>
          <a:p>
            <a:pPr algn="ctr"/>
            <a:r>
              <a:rPr lang="es-CO" b="1" dirty="0">
                <a:solidFill>
                  <a:srgbClr val="FF0000"/>
                </a:solidFill>
                <a:latin typeface="Comic Sans MS" panose="030F0702030302020204" pitchFamily="66" charset="0"/>
              </a:rPr>
              <a:t>HISTORIA CLÍNICA </a:t>
            </a:r>
          </a:p>
        </p:txBody>
      </p:sp>
      <p:sp>
        <p:nvSpPr>
          <p:cNvPr id="3" name="Marcador de contenido 2"/>
          <p:cNvSpPr>
            <a:spLocks noGrp="1"/>
          </p:cNvSpPr>
          <p:nvPr>
            <p:ph idx="1"/>
          </p:nvPr>
        </p:nvSpPr>
        <p:spPr>
          <a:xfrm>
            <a:off x="677334" y="1815921"/>
            <a:ext cx="8596668" cy="4225441"/>
          </a:xfrm>
        </p:spPr>
        <p:txBody>
          <a:bodyPr>
            <a:normAutofit fontScale="92500" lnSpcReduction="10000"/>
          </a:bodyPr>
          <a:lstStyle/>
          <a:p>
            <a:pPr algn="just"/>
            <a:r>
              <a:rPr lang="es-CO" sz="2800" b="1" dirty="0">
                <a:solidFill>
                  <a:srgbClr val="FF0000"/>
                </a:solidFill>
                <a:latin typeface="Comic Sans MS" panose="030F0702030302020204" pitchFamily="66" charset="0"/>
                <a:cs typeface="Arial" panose="020B0604020202020204" pitchFamily="34" charset="0"/>
              </a:rPr>
              <a:t>a-La Historia Clínica: </a:t>
            </a:r>
            <a:r>
              <a:rPr lang="es-CO" sz="2800" dirty="0">
                <a:latin typeface="Comic Sans MS" panose="030F0702030302020204" pitchFamily="66" charset="0"/>
                <a:cs typeface="Arial" panose="020B0604020202020204" pitchFamily="34" charset="0"/>
              </a:rPr>
              <a:t>"</a:t>
            </a:r>
            <a:r>
              <a:rPr lang="es-CO" sz="2800" b="1" dirty="0">
                <a:solidFill>
                  <a:srgbClr val="002060"/>
                </a:solidFill>
                <a:latin typeface="Comic Sans MS" panose="030F0702030302020204" pitchFamily="66" charset="0"/>
                <a:cs typeface="Arial" panose="020B0604020202020204" pitchFamily="34" charset="0"/>
              </a:rPr>
              <a:t>Es un documento privado, obligatorio y sometido a reserva, en el cual se registran cronológicamente las condiciones de salud del paciente, los actos médicos y los demás procedimientos ejecutados por el equipo de salud que interviene en su atención. Dicho documento únicamente puede ser conocido por terceros previa autorización del paciente o en los casos previstos por la ley o por los tribunales de ética .</a:t>
            </a:r>
          </a:p>
          <a:p>
            <a:pPr marL="0" indent="0" algn="just">
              <a:buNone/>
            </a:pPr>
            <a:br>
              <a:rPr lang="es-CO" sz="2800" b="1" dirty="0">
                <a:solidFill>
                  <a:srgbClr val="002060"/>
                </a:solidFill>
                <a:latin typeface="Comic Sans MS" panose="030F0702030302020204" pitchFamily="66" charset="0"/>
                <a:cs typeface="Arial" panose="020B0604020202020204" pitchFamily="34" charset="0"/>
              </a:rPr>
            </a:br>
            <a:endParaRPr lang="es-CO" sz="2800" b="1" dirty="0">
              <a:solidFill>
                <a:srgbClr val="002060"/>
              </a:solidFill>
              <a:latin typeface="Comic Sans MS" panose="030F0702030302020204" pitchFamily="66" charset="0"/>
              <a:cs typeface="Arial" panose="020B0604020202020204" pitchFamily="34" charset="0"/>
            </a:endParaRPr>
          </a:p>
        </p:txBody>
      </p:sp>
    </p:spTree>
    <p:extLst>
      <p:ext uri="{BB962C8B-B14F-4D97-AF65-F5344CB8AC3E}">
        <p14:creationId xmlns:p14="http://schemas.microsoft.com/office/powerpoint/2010/main" val="49711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b="1" dirty="0">
                <a:solidFill>
                  <a:srgbClr val="FF0000"/>
                </a:solidFill>
              </a:rPr>
            </a:br>
            <a:r>
              <a:rPr lang="es-CO" b="1" dirty="0">
                <a:solidFill>
                  <a:srgbClr val="FF0000"/>
                </a:solidFill>
                <a:latin typeface="Comic Sans MS" panose="030F0702030302020204" pitchFamily="66" charset="0"/>
              </a:rPr>
              <a:t>HISTORIA CLÍNICA</a:t>
            </a:r>
            <a:endParaRPr lang="es-CO" dirty="0">
              <a:solidFill>
                <a:srgbClr val="FF0000"/>
              </a:solidFill>
              <a:latin typeface="Comic Sans MS" panose="030F0702030302020204" pitchFamily="66" charset="0"/>
            </a:endParaRPr>
          </a:p>
        </p:txBody>
      </p:sp>
      <p:sp>
        <p:nvSpPr>
          <p:cNvPr id="3" name="Marcador de contenido 2"/>
          <p:cNvSpPr>
            <a:spLocks noGrp="1"/>
          </p:cNvSpPr>
          <p:nvPr>
            <p:ph idx="1"/>
          </p:nvPr>
        </p:nvSpPr>
        <p:spPr/>
        <p:txBody>
          <a:bodyPr>
            <a:normAutofit fontScale="85000" lnSpcReduction="20000"/>
          </a:bodyPr>
          <a:lstStyle/>
          <a:p>
            <a:pPr algn="just"/>
            <a:r>
              <a:rPr lang="es-CO" sz="3500" b="1" dirty="0">
                <a:solidFill>
                  <a:schemeClr val="accent4">
                    <a:lumMod val="75000"/>
                  </a:schemeClr>
                </a:solidFill>
                <a:latin typeface="Comic Sans MS" panose="030F0702030302020204" pitchFamily="66" charset="0"/>
              </a:rPr>
              <a:t>Es obligatorio. Esto quiere decir que todos aquellos profesionales, técnicos y auxiliares que en razón de su profesión u oficio estén vinculados con el caso clínico en particular deberán registrar sus observaciones, conceptos, decisiones y resultados de las acciones de salud desarrolladas.</a:t>
            </a:r>
          </a:p>
          <a:p>
            <a:pPr marL="0" indent="0" algn="just">
              <a:buNone/>
            </a:pPr>
            <a:br>
              <a:rPr lang="es-CO" sz="3500" b="1" dirty="0">
                <a:solidFill>
                  <a:schemeClr val="accent4">
                    <a:lumMod val="75000"/>
                  </a:schemeClr>
                </a:solidFill>
                <a:latin typeface="Comic Sans MS" panose="030F0702030302020204" pitchFamily="66" charset="0"/>
              </a:rPr>
            </a:br>
            <a:br>
              <a:rPr lang="es-CO" sz="2800" b="1" dirty="0">
                <a:solidFill>
                  <a:schemeClr val="accent4">
                    <a:lumMod val="75000"/>
                  </a:schemeClr>
                </a:solidFill>
                <a:latin typeface="Comic Sans MS" panose="030F0702030302020204" pitchFamily="66" charset="0"/>
              </a:rPr>
            </a:br>
            <a:endParaRPr lang="es-CO" sz="2800" b="1" dirty="0">
              <a:solidFill>
                <a:schemeClr val="accent4">
                  <a:lumMod val="75000"/>
                </a:schemeClr>
              </a:solidFill>
              <a:latin typeface="Comic Sans MS" panose="030F0702030302020204" pitchFamily="66" charset="0"/>
            </a:endParaRPr>
          </a:p>
        </p:txBody>
      </p:sp>
    </p:spTree>
    <p:extLst>
      <p:ext uri="{BB962C8B-B14F-4D97-AF65-F5344CB8AC3E}">
        <p14:creationId xmlns:p14="http://schemas.microsoft.com/office/powerpoint/2010/main" val="3908723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b="1" dirty="0">
                <a:solidFill>
                  <a:srgbClr val="FF0000"/>
                </a:solidFill>
              </a:rPr>
            </a:br>
            <a:r>
              <a:rPr lang="es-CO" b="1" dirty="0">
                <a:solidFill>
                  <a:srgbClr val="FF0000"/>
                </a:solidFill>
                <a:latin typeface="Comic Sans MS" panose="030F0702030302020204" pitchFamily="66" charset="0"/>
              </a:rPr>
              <a:t>HISTORIA CLÍNICA</a:t>
            </a:r>
            <a:endParaRPr lang="es-CO" dirty="0">
              <a:solidFill>
                <a:srgbClr val="FF0000"/>
              </a:solidFill>
              <a:latin typeface="Comic Sans MS" panose="030F0702030302020204" pitchFamily="66" charset="0"/>
            </a:endParaRPr>
          </a:p>
        </p:txBody>
      </p:sp>
      <p:sp>
        <p:nvSpPr>
          <p:cNvPr id="3" name="Marcador de contenido 2"/>
          <p:cNvSpPr>
            <a:spLocks noGrp="1"/>
          </p:cNvSpPr>
          <p:nvPr>
            <p:ph idx="1"/>
          </p:nvPr>
        </p:nvSpPr>
        <p:spPr/>
        <p:txBody>
          <a:bodyPr>
            <a:normAutofit/>
          </a:bodyPr>
          <a:lstStyle/>
          <a:p>
            <a:pPr algn="just"/>
            <a:r>
              <a:rPr lang="es-CO" sz="2800" dirty="0"/>
              <a:t> </a:t>
            </a:r>
            <a:r>
              <a:rPr lang="es-CO" sz="2800" b="1" dirty="0">
                <a:latin typeface="Comic Sans MS" panose="030F0702030302020204" pitchFamily="66" charset="0"/>
              </a:rPr>
              <a:t>La Historia Clínica es objeto del secreto profesional, pues es deber de todos los profesionales que intervengan en el caso clínico guardar reserva de lo que se haya visto, oído y comprendido por razón del ejercicio profesional.</a:t>
            </a:r>
          </a:p>
          <a:p>
            <a:pPr marL="0" indent="0" algn="just">
              <a:buNone/>
            </a:pPr>
            <a:br>
              <a:rPr lang="es-CO" sz="2800" b="1" dirty="0"/>
            </a:br>
            <a:endParaRPr lang="es-CO" sz="2800" b="1" dirty="0"/>
          </a:p>
        </p:txBody>
      </p:sp>
    </p:spTree>
    <p:extLst>
      <p:ext uri="{BB962C8B-B14F-4D97-AF65-F5344CB8AC3E}">
        <p14:creationId xmlns:p14="http://schemas.microsoft.com/office/powerpoint/2010/main" val="2146111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fontScale="90000"/>
          </a:bodyPr>
          <a:lstStyle/>
          <a:p>
            <a:pPr algn="ctr"/>
            <a:r>
              <a:rPr lang="es-CO" b="1" dirty="0">
                <a:solidFill>
                  <a:srgbClr val="FF0000"/>
                </a:solidFill>
                <a:latin typeface="Comic Sans MS" panose="030F0702030302020204" pitchFamily="66" charset="0"/>
              </a:rPr>
              <a:t>Jeremy </a:t>
            </a:r>
            <a:r>
              <a:rPr lang="es-CO" b="1" dirty="0" err="1">
                <a:solidFill>
                  <a:srgbClr val="FF0000"/>
                </a:solidFill>
                <a:latin typeface="Comic Sans MS" panose="030F0702030302020204" pitchFamily="66" charset="0"/>
              </a:rPr>
              <a:t>Benthan</a:t>
            </a:r>
            <a:r>
              <a:rPr lang="es-CO" b="1" dirty="0">
                <a:solidFill>
                  <a:srgbClr val="FF0000"/>
                </a:solidFill>
                <a:latin typeface="Comic Sans MS" panose="030F0702030302020204" pitchFamily="66" charset="0"/>
              </a:rPr>
              <a:t> (Inglaterra </a:t>
            </a:r>
            <a:br>
              <a:rPr lang="es-CO" b="1" dirty="0">
                <a:solidFill>
                  <a:srgbClr val="FF0000"/>
                </a:solidFill>
                <a:latin typeface="Comic Sans MS" panose="030F0702030302020204" pitchFamily="66" charset="0"/>
              </a:rPr>
            </a:br>
            <a:r>
              <a:rPr lang="es-CO" b="1" dirty="0">
                <a:solidFill>
                  <a:srgbClr val="FF0000"/>
                </a:solidFill>
                <a:latin typeface="Comic Sans MS" panose="030F0702030302020204" pitchFamily="66" charset="0"/>
              </a:rPr>
              <a:t>1748- 1832).</a:t>
            </a:r>
            <a:br>
              <a:rPr lang="es-CO" b="1" dirty="0">
                <a:solidFill>
                  <a:srgbClr val="FF0000"/>
                </a:solidFill>
                <a:latin typeface="Comic Sans MS" panose="030F0702030302020204" pitchFamily="66" charset="0"/>
              </a:rPr>
            </a:br>
            <a:endParaRPr lang="es-CO" b="1" dirty="0">
              <a:solidFill>
                <a:srgbClr val="FF0000"/>
              </a:solidFill>
              <a:latin typeface="Comic Sans MS" panose="030F0702030302020204" pitchFamily="66" charset="0"/>
            </a:endParaRPr>
          </a:p>
        </p:txBody>
      </p:sp>
      <p:sp>
        <p:nvSpPr>
          <p:cNvPr id="3" name="Marcador de contenido 2"/>
          <p:cNvSpPr>
            <a:spLocks noGrp="1"/>
          </p:cNvSpPr>
          <p:nvPr>
            <p:ph idx="1"/>
          </p:nvPr>
        </p:nvSpPr>
        <p:spPr/>
        <p:txBody>
          <a:bodyPr>
            <a:noAutofit/>
          </a:bodyPr>
          <a:lstStyle/>
          <a:p>
            <a:pPr algn="just"/>
            <a:endParaRPr lang="es-CO" sz="2000" b="1" dirty="0">
              <a:solidFill>
                <a:srgbClr val="FF0000"/>
              </a:solidFill>
            </a:endParaRPr>
          </a:p>
          <a:p>
            <a:pPr marL="0" indent="0">
              <a:buFont typeface="Arial" panose="020B0604020202020204" pitchFamily="34" charset="0"/>
              <a:buNone/>
              <a:defRPr/>
            </a:pPr>
            <a:r>
              <a:rPr lang="es-CO" sz="2000" b="1" i="1" dirty="0">
                <a:solidFill>
                  <a:srgbClr val="C00000"/>
                </a:solidFill>
                <a:latin typeface="Comic Sans MS" pitchFamily="66" charset="0"/>
              </a:rPr>
              <a:t>DEONTOLOGÍA O LA CIENCIA DE LA MORALIDAD.</a:t>
            </a:r>
          </a:p>
          <a:p>
            <a:pPr marL="0" indent="0">
              <a:buFont typeface="Arial" panose="020B0604020202020204" pitchFamily="34" charset="0"/>
              <a:buNone/>
              <a:defRPr/>
            </a:pPr>
            <a:endParaRPr lang="es-CO" sz="2000" b="1" i="1" dirty="0">
              <a:solidFill>
                <a:srgbClr val="C00000"/>
              </a:solidFill>
              <a:latin typeface="Comic Sans MS" pitchFamily="66" charset="0"/>
            </a:endParaRPr>
          </a:p>
          <a:p>
            <a:pPr marL="0" indent="0">
              <a:buFont typeface="Arial" panose="020B0604020202020204" pitchFamily="34" charset="0"/>
              <a:buNone/>
              <a:defRPr/>
            </a:pPr>
            <a:r>
              <a:rPr lang="es-CO" sz="2000" b="1" dirty="0">
                <a:latin typeface="Comic Sans MS" pitchFamily="66" charset="0"/>
              </a:rPr>
              <a:t>“</a:t>
            </a:r>
            <a:r>
              <a:rPr lang="es-CO" sz="3600" b="1" dirty="0">
                <a:latin typeface="Comic Sans MS" pitchFamily="66" charset="0"/>
              </a:rPr>
              <a:t>Los actos buenos o malos de los hombres solo se explican en función de su felicidad y bienestar que puedan proporcionar”.</a:t>
            </a:r>
          </a:p>
          <a:p>
            <a:pPr algn="ctr">
              <a:defRPr/>
            </a:pPr>
            <a:endParaRPr lang="es-CO" sz="2000" b="1" dirty="0"/>
          </a:p>
          <a:p>
            <a:pPr marL="0" indent="0" algn="just">
              <a:buNone/>
            </a:pPr>
            <a:br>
              <a:rPr lang="es-CO" sz="2000" dirty="0">
                <a:latin typeface="Comic Sans MS" panose="030F0702030302020204" pitchFamily="66" charset="0"/>
              </a:rPr>
            </a:br>
            <a:br>
              <a:rPr lang="es-CO" sz="2000" b="1" dirty="0"/>
            </a:br>
            <a:endParaRPr lang="es-CO" sz="2000" b="1" dirty="0">
              <a:solidFill>
                <a:srgbClr val="FF0000"/>
              </a:solidFill>
            </a:endParaRPr>
          </a:p>
          <a:p>
            <a:pPr marL="0" indent="0" algn="just">
              <a:buNone/>
            </a:pPr>
            <a:r>
              <a:rPr lang="es-CO" sz="2000" b="1" dirty="0">
                <a:solidFill>
                  <a:srgbClr val="FF0000"/>
                </a:solidFill>
              </a:rPr>
              <a:t> </a:t>
            </a:r>
            <a:endParaRPr lang="es-CO" sz="2000" b="1" dirty="0"/>
          </a:p>
        </p:txBody>
      </p:sp>
    </p:spTree>
    <p:extLst>
      <p:ext uri="{BB962C8B-B14F-4D97-AF65-F5344CB8AC3E}">
        <p14:creationId xmlns:p14="http://schemas.microsoft.com/office/powerpoint/2010/main" val="3583034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CO" b="1" dirty="0">
                <a:solidFill>
                  <a:srgbClr val="FF0000"/>
                </a:solidFill>
              </a:rPr>
            </a:br>
            <a:r>
              <a:rPr lang="es-CO" b="1" dirty="0">
                <a:solidFill>
                  <a:srgbClr val="FF0000"/>
                </a:solidFill>
              </a:rPr>
              <a:t>HUMANIZACIÓN </a:t>
            </a:r>
          </a:p>
        </p:txBody>
      </p:sp>
      <p:sp>
        <p:nvSpPr>
          <p:cNvPr id="3" name="Marcador de contenido 2"/>
          <p:cNvSpPr>
            <a:spLocks noGrp="1"/>
          </p:cNvSpPr>
          <p:nvPr>
            <p:ph idx="1"/>
          </p:nvPr>
        </p:nvSpPr>
        <p:spPr/>
        <p:txBody>
          <a:bodyPr>
            <a:normAutofit/>
          </a:bodyPr>
          <a:lstStyle/>
          <a:p>
            <a:pPr marL="0" indent="0" algn="just">
              <a:lnSpc>
                <a:spcPct val="145000"/>
              </a:lnSpc>
              <a:buClr>
                <a:srgbClr val="66FF66"/>
              </a:buClr>
              <a:buNone/>
            </a:pPr>
            <a:r>
              <a:rPr lang="es-ES_tradnl" altLang="es-CO" sz="2800" b="1" dirty="0">
                <a:solidFill>
                  <a:srgbClr val="C00000"/>
                </a:solidFill>
                <a:latin typeface="Comic Sans MS" panose="030F0702030302020204" pitchFamily="66" charset="0"/>
                <a:cs typeface="Times New Roman" panose="02020603050405020304" pitchFamily="18" charset="0"/>
              </a:rPr>
              <a:t>Nunca el derecho podrá suplantar </a:t>
            </a:r>
          </a:p>
          <a:p>
            <a:pPr marL="0" indent="0" algn="just">
              <a:lnSpc>
                <a:spcPct val="145000"/>
              </a:lnSpc>
              <a:buClr>
                <a:srgbClr val="66FF66"/>
              </a:buClr>
              <a:buNone/>
            </a:pPr>
            <a:r>
              <a:rPr lang="es-ES_tradnl" altLang="es-CO" sz="2800" b="1" dirty="0">
                <a:solidFill>
                  <a:srgbClr val="C00000"/>
                </a:solidFill>
                <a:latin typeface="Comic Sans MS" panose="030F0702030302020204" pitchFamily="66" charset="0"/>
                <a:cs typeface="Times New Roman" panose="02020603050405020304" pitchFamily="18" charset="0"/>
              </a:rPr>
              <a:t>o sustituir a la ética. </a:t>
            </a:r>
          </a:p>
          <a:p>
            <a:pPr marL="0" indent="0" algn="just">
              <a:lnSpc>
                <a:spcPct val="145000"/>
              </a:lnSpc>
              <a:buClr>
                <a:srgbClr val="66FF66"/>
              </a:buClr>
              <a:buNone/>
            </a:pPr>
            <a:r>
              <a:rPr lang="es-ES_tradnl" altLang="es-CO" sz="2800" b="1" dirty="0">
                <a:solidFill>
                  <a:srgbClr val="C00000"/>
                </a:solidFill>
                <a:latin typeface="Comic Sans MS" panose="030F0702030302020204" pitchFamily="66" charset="0"/>
                <a:cs typeface="Times New Roman" panose="02020603050405020304" pitchFamily="18" charset="0"/>
              </a:rPr>
              <a:t>Nunca una ley podrá hacernos mejores,</a:t>
            </a:r>
          </a:p>
          <a:p>
            <a:pPr marL="0" indent="0" algn="just">
              <a:lnSpc>
                <a:spcPct val="145000"/>
              </a:lnSpc>
              <a:buClr>
                <a:srgbClr val="66FF66"/>
              </a:buClr>
              <a:buNone/>
            </a:pPr>
            <a:r>
              <a:rPr lang="es-ES_tradnl" altLang="es-CO" sz="2800" b="1" dirty="0">
                <a:solidFill>
                  <a:srgbClr val="C00000"/>
                </a:solidFill>
                <a:latin typeface="Comic Sans MS" panose="030F0702030302020204" pitchFamily="66" charset="0"/>
                <a:cs typeface="Times New Roman" panose="02020603050405020304" pitchFamily="18" charset="0"/>
              </a:rPr>
              <a:t>mientras que la conciencia moral y la responsabilidad social sí.</a:t>
            </a:r>
            <a:endParaRPr lang="es-CO" altLang="es-CO" sz="2800" b="1" dirty="0">
              <a:solidFill>
                <a:srgbClr val="C00000"/>
              </a:solidFill>
              <a:latin typeface="Comic Sans MS" panose="030F0702030302020204" pitchFamily="66" charset="0"/>
            </a:endParaRPr>
          </a:p>
          <a:p>
            <a:pPr marL="0" indent="0" algn="just">
              <a:buNone/>
            </a:pPr>
            <a:endParaRPr lang="es-CO" sz="2800" b="1" dirty="0"/>
          </a:p>
        </p:txBody>
      </p:sp>
      <p:sp>
        <p:nvSpPr>
          <p:cNvPr id="4" name="Rectángulo 3"/>
          <p:cNvSpPr/>
          <p:nvPr/>
        </p:nvSpPr>
        <p:spPr>
          <a:xfrm>
            <a:off x="3048000" y="2828836"/>
            <a:ext cx="6096000" cy="1077218"/>
          </a:xfrm>
          <a:prstGeom prst="rect">
            <a:avLst/>
          </a:prstGeom>
        </p:spPr>
        <p:txBody>
          <a:bodyPr>
            <a:spAutoFit/>
          </a:bodyPr>
          <a:lstStyle/>
          <a:p>
            <a:br>
              <a:rPr lang="es-CO" sz="3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br>
            <a:endParaRPr lang="es-CO"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0931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solidFill>
                  <a:schemeClr val="bg1"/>
                </a:solidFill>
              </a:rPr>
              <a:t>.</a:t>
            </a:r>
          </a:p>
        </p:txBody>
      </p:sp>
      <p:pic>
        <p:nvPicPr>
          <p:cNvPr id="4" name="Marcador de contenido 3"/>
          <p:cNvPicPr>
            <a:picLocks noGrp="1" noChangeAspect="1"/>
          </p:cNvPicPr>
          <p:nvPr>
            <p:ph idx="1"/>
          </p:nvPr>
        </p:nvPicPr>
        <p:blipFill>
          <a:blip r:embed="rId3"/>
          <a:stretch>
            <a:fillRect/>
          </a:stretch>
        </p:blipFill>
        <p:spPr>
          <a:xfrm>
            <a:off x="2245347" y="2354699"/>
            <a:ext cx="5649402" cy="3144580"/>
          </a:xfrm>
          <a:prstGeom prst="rect">
            <a:avLst/>
          </a:prstGeom>
        </p:spPr>
      </p:pic>
    </p:spTree>
    <p:extLst>
      <p:ext uri="{BB962C8B-B14F-4D97-AF65-F5344CB8AC3E}">
        <p14:creationId xmlns:p14="http://schemas.microsoft.com/office/powerpoint/2010/main" val="3717091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solidFill>
                  <a:schemeClr val="bg1"/>
                </a:solidFill>
              </a:rPr>
              <a:t>.</a:t>
            </a:r>
          </a:p>
        </p:txBody>
      </p:sp>
      <p:pic>
        <p:nvPicPr>
          <p:cNvPr id="8" name="Marcador de contenido 7"/>
          <p:cNvPicPr>
            <a:picLocks noGrp="1" noChangeAspect="1"/>
          </p:cNvPicPr>
          <p:nvPr>
            <p:ph idx="1"/>
          </p:nvPr>
        </p:nvPicPr>
        <p:blipFill>
          <a:blip r:embed="rId3"/>
          <a:stretch>
            <a:fillRect/>
          </a:stretch>
        </p:blipFill>
        <p:spPr>
          <a:xfrm>
            <a:off x="1531693" y="1159100"/>
            <a:ext cx="6363145" cy="4340180"/>
          </a:xfrm>
          <a:prstGeom prst="rect">
            <a:avLst/>
          </a:prstGeom>
        </p:spPr>
      </p:pic>
    </p:spTree>
    <p:extLst>
      <p:ext uri="{BB962C8B-B14F-4D97-AF65-F5344CB8AC3E}">
        <p14:creationId xmlns:p14="http://schemas.microsoft.com/office/powerpoint/2010/main" val="1523107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solidFill>
                  <a:schemeClr val="bg1"/>
                </a:solidFill>
              </a:rPr>
              <a:t>.</a:t>
            </a:r>
          </a:p>
        </p:txBody>
      </p:sp>
      <p:sp>
        <p:nvSpPr>
          <p:cNvPr id="3" name="Marcador de contenido 2"/>
          <p:cNvSpPr>
            <a:spLocks noGrp="1"/>
          </p:cNvSpPr>
          <p:nvPr>
            <p:ph idx="1"/>
          </p:nvPr>
        </p:nvSpPr>
        <p:spPr>
          <a:xfrm>
            <a:off x="587181" y="1930400"/>
            <a:ext cx="8596668" cy="3880773"/>
          </a:xfrm>
        </p:spPr>
        <p:txBody>
          <a:bodyPr/>
          <a:lstStyle/>
          <a:p>
            <a:pPr marL="0" indent="0" algn="ctr">
              <a:buNone/>
            </a:pPr>
            <a:endParaRPr lang="es-CO" sz="4000" b="1" dirty="0"/>
          </a:p>
          <a:p>
            <a:pPr marL="0" indent="0" algn="ctr">
              <a:buNone/>
            </a:pPr>
            <a:r>
              <a:rPr lang="es-CO" sz="4400" b="1" dirty="0">
                <a:solidFill>
                  <a:srgbClr val="0070C0"/>
                </a:solidFill>
                <a:latin typeface="Comic Sans MS" panose="030F0702030302020204" pitchFamily="66" charset="0"/>
              </a:rPr>
              <a:t>¡GRACIAS!</a:t>
            </a:r>
          </a:p>
        </p:txBody>
      </p:sp>
    </p:spTree>
    <p:extLst>
      <p:ext uri="{BB962C8B-B14F-4D97-AF65-F5344CB8AC3E}">
        <p14:creationId xmlns:p14="http://schemas.microsoft.com/office/powerpoint/2010/main" val="344331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a:bodyPr>
          <a:lstStyle/>
          <a:p>
            <a:pPr algn="ctr"/>
            <a:r>
              <a:rPr lang="es-CO" b="1" dirty="0">
                <a:solidFill>
                  <a:srgbClr val="FF0000"/>
                </a:solidFill>
                <a:latin typeface="Comic Sans MS" panose="030F0702030302020204" pitchFamily="66" charset="0"/>
              </a:rPr>
              <a:t>DIEGO GRACIA </a:t>
            </a:r>
          </a:p>
        </p:txBody>
      </p:sp>
      <p:sp>
        <p:nvSpPr>
          <p:cNvPr id="3" name="Marcador de contenido 2"/>
          <p:cNvSpPr>
            <a:spLocks noGrp="1"/>
          </p:cNvSpPr>
          <p:nvPr>
            <p:ph idx="1"/>
          </p:nvPr>
        </p:nvSpPr>
        <p:spPr>
          <a:xfrm>
            <a:off x="677334" y="2217034"/>
            <a:ext cx="8596668" cy="3880773"/>
          </a:xfrm>
        </p:spPr>
        <p:txBody>
          <a:bodyPr>
            <a:noAutofit/>
          </a:bodyPr>
          <a:lstStyle/>
          <a:p>
            <a:pPr algn="just"/>
            <a:endParaRPr lang="es-CO" sz="2000" b="1" dirty="0">
              <a:solidFill>
                <a:srgbClr val="FF0000"/>
              </a:solidFill>
            </a:endParaRPr>
          </a:p>
          <a:p>
            <a:pPr marL="0" indent="0" algn="just">
              <a:buNone/>
            </a:pPr>
            <a:r>
              <a:rPr lang="es-CO" altLang="es-CO" sz="2800" b="1" i="1" dirty="0">
                <a:solidFill>
                  <a:srgbClr val="002060"/>
                </a:solidFill>
                <a:latin typeface="Comic Sans MS" panose="030F0702030302020204" pitchFamily="66" charset="0"/>
              </a:rPr>
              <a:t>La responsabilidad es una condición inexcusable de la naturaleza humana:</a:t>
            </a:r>
          </a:p>
          <a:p>
            <a:pPr marL="0" indent="0" algn="just">
              <a:buNone/>
            </a:pPr>
            <a:r>
              <a:rPr lang="es-CO" altLang="es-CO" sz="2800" b="1" i="1" dirty="0">
                <a:solidFill>
                  <a:srgbClr val="002060"/>
                </a:solidFill>
                <a:latin typeface="Comic Sans MS" panose="030F0702030302020204" pitchFamily="66" charset="0"/>
              </a:rPr>
              <a:t>El hombre puede responder de una u otra forma, puede responder bien o mal, mejor o peor, con inteligencia o no, pero no dejar de responder, por eso siempre esta dando cuenta</a:t>
            </a:r>
            <a:br>
              <a:rPr lang="es-CO" sz="2800" b="1" dirty="0">
                <a:solidFill>
                  <a:srgbClr val="002060"/>
                </a:solidFill>
                <a:latin typeface="Comic Sans MS" panose="030F0702030302020204" pitchFamily="66" charset="0"/>
              </a:rPr>
            </a:br>
            <a:r>
              <a:rPr lang="es-CO" sz="2800" b="1" dirty="0">
                <a:solidFill>
                  <a:srgbClr val="002060"/>
                </a:solidFill>
                <a:latin typeface="Comic Sans MS" panose="030F0702030302020204" pitchFamily="66" charset="0"/>
              </a:rPr>
              <a:t>de sus actos.</a:t>
            </a:r>
          </a:p>
          <a:p>
            <a:pPr marL="0" indent="0" algn="just">
              <a:buFont typeface="Arial" panose="020B0604020202020204" pitchFamily="34" charset="0"/>
              <a:buNone/>
            </a:pPr>
            <a:r>
              <a:rPr lang="es-CO" sz="2000" b="1" dirty="0">
                <a:solidFill>
                  <a:srgbClr val="FF0000"/>
                </a:solidFill>
              </a:rPr>
              <a:t> </a:t>
            </a:r>
            <a:endParaRPr lang="es-CO" altLang="es-CO" sz="2000" b="1" i="1" dirty="0">
              <a:solidFill>
                <a:srgbClr val="003600"/>
              </a:solidFill>
              <a:latin typeface="Comic Sans MS" panose="030F0702030302020204" pitchFamily="66" charset="0"/>
            </a:endParaRPr>
          </a:p>
          <a:p>
            <a:pPr marL="0" indent="0" algn="just">
              <a:buNone/>
            </a:pPr>
            <a:endParaRPr lang="es-CO" sz="2000" b="1" dirty="0"/>
          </a:p>
        </p:txBody>
      </p:sp>
    </p:spTree>
    <p:extLst>
      <p:ext uri="{BB962C8B-B14F-4D97-AF65-F5344CB8AC3E}">
        <p14:creationId xmlns:p14="http://schemas.microsoft.com/office/powerpoint/2010/main" val="306239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fontScale="90000"/>
          </a:bodyPr>
          <a:lstStyle/>
          <a:p>
            <a:pPr algn="ctr"/>
            <a:br>
              <a:rPr lang="es-CO" b="1" dirty="0">
                <a:solidFill>
                  <a:srgbClr val="203214"/>
                </a:solidFill>
                <a:latin typeface="Comic Sans MS" pitchFamily="66" charset="0"/>
              </a:rPr>
            </a:br>
            <a:r>
              <a:rPr lang="es-CO" b="1" dirty="0">
                <a:solidFill>
                  <a:srgbClr val="FF0000"/>
                </a:solidFill>
                <a:latin typeface="Comic Sans MS" panose="030F0702030302020204" pitchFamily="66" charset="0"/>
              </a:rPr>
              <a:t>DEONTOLOGÍA </a:t>
            </a:r>
            <a:br>
              <a:rPr lang="es-CO" b="1" dirty="0">
                <a:solidFill>
                  <a:srgbClr val="FF0000"/>
                </a:solidFill>
                <a:latin typeface="Comic Sans MS" panose="030F0702030302020204" pitchFamily="66" charset="0"/>
              </a:rPr>
            </a:br>
            <a:endParaRPr lang="es-CO" b="1" dirty="0">
              <a:solidFill>
                <a:srgbClr val="FF0000"/>
              </a:solidFill>
              <a:latin typeface="Comic Sans MS" panose="030F0702030302020204" pitchFamily="66" charset="0"/>
            </a:endParaRPr>
          </a:p>
        </p:txBody>
      </p:sp>
      <p:sp>
        <p:nvSpPr>
          <p:cNvPr id="5" name="Marcador de contenido 2"/>
          <p:cNvSpPr>
            <a:spLocks noGrp="1"/>
          </p:cNvSpPr>
          <p:nvPr>
            <p:ph idx="1"/>
          </p:nvPr>
        </p:nvSpPr>
        <p:spPr/>
        <p:txBody>
          <a:bodyPr>
            <a:noAutofit/>
          </a:bodyPr>
          <a:lstStyle/>
          <a:p>
            <a:pPr marL="0" indent="0" algn="ctr">
              <a:buNone/>
              <a:defRPr/>
            </a:pPr>
            <a:r>
              <a:rPr lang="es-CO" sz="1400" b="1" dirty="0">
                <a:solidFill>
                  <a:srgbClr val="C00000"/>
                </a:solidFill>
                <a:latin typeface="Comic Sans MS" panose="030F0702030302020204" pitchFamily="66" charset="0"/>
              </a:rPr>
              <a:t> </a:t>
            </a:r>
            <a:endParaRPr lang="es-CO" sz="1400" dirty="0">
              <a:latin typeface="Comic Sans MS" panose="030F0702030302020204" pitchFamily="66" charset="0"/>
            </a:endParaRPr>
          </a:p>
          <a:p>
            <a:pPr marL="0" indent="0" algn="ctr">
              <a:buNone/>
              <a:defRPr/>
            </a:pPr>
            <a:endParaRPr lang="es-CO" sz="1400" dirty="0">
              <a:latin typeface="Comic Sans MS" panose="030F0702030302020204" pitchFamily="66" charset="0"/>
            </a:endParaRPr>
          </a:p>
          <a:p>
            <a:pPr marL="0" indent="0" algn="ctr">
              <a:buNone/>
              <a:defRPr/>
            </a:pPr>
            <a:r>
              <a:rPr lang="es-CO" sz="3200" b="1" dirty="0">
                <a:solidFill>
                  <a:srgbClr val="0070C0"/>
                </a:solidFill>
                <a:latin typeface="Comic Sans MS" panose="030F0702030302020204" pitchFamily="66" charset="0"/>
              </a:rPr>
              <a:t>Conjunto ordenado de deberes y obligaciones morales que tienen los profesionales de Enfermería para el ejercicio de la profesión</a:t>
            </a:r>
          </a:p>
          <a:p>
            <a:pPr marL="0" indent="0" algn="just">
              <a:buNone/>
            </a:pPr>
            <a:endParaRPr lang="es-CO" sz="3200" b="1" dirty="0">
              <a:solidFill>
                <a:srgbClr val="FF0000"/>
              </a:solidFill>
            </a:endParaRPr>
          </a:p>
        </p:txBody>
      </p:sp>
    </p:spTree>
    <p:extLst>
      <p:ext uri="{BB962C8B-B14F-4D97-AF65-F5344CB8AC3E}">
        <p14:creationId xmlns:p14="http://schemas.microsoft.com/office/powerpoint/2010/main" val="290932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fontScale="90000"/>
          </a:bodyPr>
          <a:lstStyle/>
          <a:p>
            <a:pPr algn="ctr"/>
            <a:r>
              <a:rPr lang="es-CO" b="1" dirty="0">
                <a:solidFill>
                  <a:srgbClr val="FF0000"/>
                </a:solidFill>
                <a:latin typeface="Comic Sans MS" panose="030F0702030302020204" pitchFamily="66" charset="0"/>
              </a:rPr>
              <a:t>TIPIFICACIÓN DE FALTAS DIGNIDAD Y DERECHOS HUMANOS</a:t>
            </a:r>
          </a:p>
        </p:txBody>
      </p:sp>
      <p:sp>
        <p:nvSpPr>
          <p:cNvPr id="3" name="Marcador de contenido 2"/>
          <p:cNvSpPr>
            <a:spLocks noGrp="1"/>
          </p:cNvSpPr>
          <p:nvPr>
            <p:ph idx="1"/>
          </p:nvPr>
        </p:nvSpPr>
        <p:spPr/>
        <p:txBody>
          <a:bodyPr>
            <a:noAutofit/>
          </a:bodyPr>
          <a:lstStyle/>
          <a:p>
            <a:pPr algn="just"/>
            <a:r>
              <a:rPr lang="es-CO" sz="2400" b="1" dirty="0">
                <a:solidFill>
                  <a:srgbClr val="002060"/>
                </a:solidFill>
                <a:latin typeface="Comic Sans MS" panose="030F0702030302020204" pitchFamily="66" charset="0"/>
                <a:cs typeface="Calibri" panose="020F0502020204030204" pitchFamily="34" charset="0"/>
              </a:rPr>
              <a:t>CALUMNIAS  INJURIAS Y PERSECUCIÓN</a:t>
            </a:r>
          </a:p>
          <a:p>
            <a:pPr algn="just"/>
            <a:endParaRPr lang="es-CO" sz="2400" b="1" dirty="0">
              <a:solidFill>
                <a:srgbClr val="002060"/>
              </a:solidFill>
              <a:latin typeface="Comic Sans MS" panose="030F0702030302020204" pitchFamily="66" charset="0"/>
              <a:cs typeface="Calibri" panose="020F0502020204030204" pitchFamily="34" charset="0"/>
            </a:endParaRPr>
          </a:p>
          <a:p>
            <a:pPr algn="just"/>
            <a:r>
              <a:rPr lang="es-CO" sz="2400" b="1" dirty="0">
                <a:solidFill>
                  <a:srgbClr val="002060"/>
                </a:solidFill>
                <a:latin typeface="Comic Sans MS" panose="030F0702030302020204" pitchFamily="66" charset="0"/>
                <a:cs typeface="Calibri" panose="020F0502020204030204" pitchFamily="34" charset="0"/>
              </a:rPr>
              <a:t>PERSECUCIÓN LABORAL</a:t>
            </a:r>
          </a:p>
          <a:p>
            <a:pPr algn="just"/>
            <a:endParaRPr lang="es-CO" sz="2400" b="1" dirty="0">
              <a:solidFill>
                <a:srgbClr val="002060"/>
              </a:solidFill>
              <a:latin typeface="Comic Sans MS" panose="030F0702030302020204" pitchFamily="66" charset="0"/>
              <a:cs typeface="Calibri" panose="020F0502020204030204" pitchFamily="34" charset="0"/>
            </a:endParaRPr>
          </a:p>
          <a:p>
            <a:pPr algn="just"/>
            <a:r>
              <a:rPr lang="es-CO" sz="2400" b="1" dirty="0">
                <a:solidFill>
                  <a:srgbClr val="002060"/>
                </a:solidFill>
                <a:latin typeface="Comic Sans MS" panose="030F0702030302020204" pitchFamily="66" charset="0"/>
                <a:cs typeface="Calibri" panose="020F0502020204030204" pitchFamily="34" charset="0"/>
              </a:rPr>
              <a:t>ABUSO DE PODER</a:t>
            </a:r>
          </a:p>
          <a:p>
            <a:pPr algn="just"/>
            <a:endParaRPr lang="es-CO" sz="2400" b="1" dirty="0">
              <a:solidFill>
                <a:srgbClr val="002060"/>
              </a:solidFill>
              <a:latin typeface="Comic Sans MS" panose="030F0702030302020204" pitchFamily="66" charset="0"/>
              <a:cs typeface="Calibri" panose="020F0502020204030204" pitchFamily="34" charset="0"/>
            </a:endParaRPr>
          </a:p>
          <a:p>
            <a:pPr algn="just"/>
            <a:r>
              <a:rPr lang="es-CO" sz="2400" b="1" dirty="0">
                <a:solidFill>
                  <a:srgbClr val="002060"/>
                </a:solidFill>
                <a:latin typeface="Comic Sans MS" panose="030F0702030302020204" pitchFamily="66" charset="0"/>
                <a:cs typeface="Calibri" panose="020F0502020204030204" pitchFamily="34" charset="0"/>
              </a:rPr>
              <a:t>TRATO INADECUADO </a:t>
            </a:r>
          </a:p>
          <a:p>
            <a:pPr algn="just"/>
            <a:endParaRPr lang="es-CO" sz="2400" b="1" dirty="0">
              <a:solidFill>
                <a:srgbClr val="002060"/>
              </a:solidFill>
              <a:latin typeface="Comic Sans MS" panose="030F0702030302020204" pitchFamily="66" charset="0"/>
              <a:cs typeface="Calibri" panose="020F0502020204030204" pitchFamily="34" charset="0"/>
            </a:endParaRPr>
          </a:p>
          <a:p>
            <a:pPr algn="just"/>
            <a:r>
              <a:rPr lang="es-CO" sz="2400" b="1" dirty="0">
                <a:solidFill>
                  <a:srgbClr val="002060"/>
                </a:solidFill>
                <a:latin typeface="Comic Sans MS" panose="030F0702030302020204" pitchFamily="66" charset="0"/>
                <a:cs typeface="Calibri" panose="020F0502020204030204" pitchFamily="34" charset="0"/>
              </a:rPr>
              <a:t>VIOLACIÓN A LA INTIMIDAD </a:t>
            </a:r>
          </a:p>
          <a:p>
            <a:pPr algn="just"/>
            <a:endParaRPr lang="es-CO" sz="2400" b="1" dirty="0">
              <a:solidFill>
                <a:srgbClr val="FF0000"/>
              </a:solidFill>
              <a:latin typeface="Comic Sans MS" panose="030F0702030302020204" pitchFamily="66" charset="0"/>
              <a:cs typeface="Calibri" panose="020F0502020204030204" pitchFamily="34" charset="0"/>
            </a:endParaRPr>
          </a:p>
          <a:p>
            <a:pPr marL="0" indent="0" algn="just">
              <a:buNone/>
            </a:pPr>
            <a:br>
              <a:rPr lang="es-CO" sz="2000" dirty="0">
                <a:latin typeface="Comic Sans MS" panose="030F0702030302020204" pitchFamily="66" charset="0"/>
              </a:rPr>
            </a:br>
            <a:br>
              <a:rPr lang="es-CO" sz="2000" b="1" dirty="0"/>
            </a:br>
            <a:endParaRPr lang="es-CO" sz="2000" b="1" dirty="0">
              <a:solidFill>
                <a:srgbClr val="FF0000"/>
              </a:solidFill>
            </a:endParaRPr>
          </a:p>
          <a:p>
            <a:pPr marL="0" indent="0" algn="just">
              <a:buNone/>
            </a:pPr>
            <a:r>
              <a:rPr lang="es-CO" sz="2000" b="1" dirty="0">
                <a:solidFill>
                  <a:srgbClr val="FF0000"/>
                </a:solidFill>
              </a:rPr>
              <a:t> </a:t>
            </a:r>
            <a:endParaRPr lang="es-CO" sz="2000" b="1" dirty="0"/>
          </a:p>
        </p:txBody>
      </p:sp>
    </p:spTree>
    <p:extLst>
      <p:ext uri="{BB962C8B-B14F-4D97-AF65-F5344CB8AC3E}">
        <p14:creationId xmlns:p14="http://schemas.microsoft.com/office/powerpoint/2010/main" val="96317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5401" y="643467"/>
            <a:ext cx="8500533" cy="1320800"/>
          </a:xfrm>
        </p:spPr>
        <p:txBody>
          <a:bodyPr>
            <a:normAutofit/>
          </a:bodyPr>
          <a:lstStyle/>
          <a:p>
            <a:pPr algn="ctr"/>
            <a:r>
              <a:rPr lang="es-CO" sz="2800" b="1" dirty="0">
                <a:solidFill>
                  <a:srgbClr val="FF0000"/>
                </a:solidFill>
                <a:latin typeface="Comic Sans MS" panose="030F0702030302020204" pitchFamily="66" charset="0"/>
              </a:rPr>
              <a:t>TIPIFICACIÓN DE FALTAS.  ACTO DE CUIDADO DE ENFERMERIA</a:t>
            </a:r>
          </a:p>
        </p:txBody>
      </p:sp>
      <p:sp>
        <p:nvSpPr>
          <p:cNvPr id="3" name="Marcador de contenido 2"/>
          <p:cNvSpPr>
            <a:spLocks noGrp="1"/>
          </p:cNvSpPr>
          <p:nvPr>
            <p:ph idx="1"/>
          </p:nvPr>
        </p:nvSpPr>
        <p:spPr>
          <a:xfrm>
            <a:off x="677334" y="2160589"/>
            <a:ext cx="8596668" cy="3880773"/>
          </a:xfrm>
        </p:spPr>
        <p:txBody>
          <a:bodyPr>
            <a:noAutofit/>
          </a:bodyPr>
          <a:lstStyle/>
          <a:p>
            <a:pPr marL="0" indent="0" algn="just">
              <a:buNone/>
            </a:pPr>
            <a:endParaRPr lang="es-CO" sz="2000" b="1" dirty="0">
              <a:solidFill>
                <a:srgbClr val="FF0000"/>
              </a:solidFill>
            </a:endParaRPr>
          </a:p>
          <a:p>
            <a:pPr algn="just"/>
            <a:r>
              <a:rPr lang="es-CO" sz="2800" b="1" dirty="0">
                <a:solidFill>
                  <a:srgbClr val="002060"/>
                </a:solidFill>
                <a:latin typeface="Comic Sans MS" panose="030F0702030302020204" pitchFamily="66" charset="0"/>
              </a:rPr>
              <a:t>ERROR DE PROCEDIMIENTO</a:t>
            </a:r>
          </a:p>
          <a:p>
            <a:pPr algn="just"/>
            <a:r>
              <a:rPr lang="es-CO" sz="2800" b="1" dirty="0">
                <a:solidFill>
                  <a:srgbClr val="002060"/>
                </a:solidFill>
                <a:latin typeface="Comic Sans MS" panose="030F0702030302020204" pitchFamily="66" charset="0"/>
              </a:rPr>
              <a:t>OPORTUNIDAD EN LA ATENCIÓN </a:t>
            </a:r>
          </a:p>
          <a:p>
            <a:pPr algn="just"/>
            <a:r>
              <a:rPr lang="es-CO" sz="2800" b="1" dirty="0">
                <a:solidFill>
                  <a:srgbClr val="002060"/>
                </a:solidFill>
                <a:latin typeface="Comic Sans MS" panose="030F0702030302020204" pitchFamily="66" charset="0"/>
              </a:rPr>
              <a:t>NEGLIGENCIA </a:t>
            </a:r>
          </a:p>
          <a:p>
            <a:pPr algn="just"/>
            <a:r>
              <a:rPr lang="es-CO" sz="2800" b="1" dirty="0">
                <a:solidFill>
                  <a:srgbClr val="002060"/>
                </a:solidFill>
                <a:latin typeface="Comic Sans MS" panose="030F0702030302020204" pitchFamily="66" charset="0"/>
              </a:rPr>
              <a:t>TRIAGE</a:t>
            </a:r>
          </a:p>
          <a:p>
            <a:pPr algn="just"/>
            <a:r>
              <a:rPr lang="es-CO" sz="2800" b="1" dirty="0">
                <a:solidFill>
                  <a:srgbClr val="002060"/>
                </a:solidFill>
                <a:latin typeface="Comic Sans MS" panose="030F0702030302020204" pitchFamily="66" charset="0"/>
              </a:rPr>
              <a:t>DESCUIDO EN EL CUIDADO</a:t>
            </a:r>
          </a:p>
          <a:p>
            <a:pPr marL="0" indent="0" algn="just">
              <a:buNone/>
            </a:pPr>
            <a:endParaRPr lang="es-CO" sz="2800" b="1" dirty="0">
              <a:solidFill>
                <a:srgbClr val="002060"/>
              </a:solidFill>
              <a:latin typeface="Comic Sans MS" panose="030F0702030302020204" pitchFamily="66" charset="0"/>
            </a:endParaRPr>
          </a:p>
          <a:p>
            <a:pPr marL="0" indent="0" algn="just">
              <a:buNone/>
            </a:pPr>
            <a:endParaRPr lang="es-CO" sz="2000" b="1" dirty="0">
              <a:solidFill>
                <a:srgbClr val="002060"/>
              </a:solidFill>
              <a:latin typeface="Comic Sans MS" panose="030F0702030302020204" pitchFamily="66" charset="0"/>
            </a:endParaRPr>
          </a:p>
          <a:p>
            <a:pPr algn="just"/>
            <a:endParaRPr lang="es-CO" sz="2000" b="1" dirty="0">
              <a:solidFill>
                <a:srgbClr val="FF0000"/>
              </a:solidFill>
            </a:endParaRPr>
          </a:p>
          <a:p>
            <a:pPr algn="just"/>
            <a:endParaRPr lang="es-CO" sz="2000" b="1" dirty="0">
              <a:solidFill>
                <a:srgbClr val="FF0000"/>
              </a:solidFill>
            </a:endParaRPr>
          </a:p>
          <a:p>
            <a:pPr marL="0" indent="0" algn="just">
              <a:buNone/>
            </a:pPr>
            <a:endParaRPr lang="es-CO" sz="2000" b="1" dirty="0">
              <a:solidFill>
                <a:srgbClr val="FF0000"/>
              </a:solidFill>
            </a:endParaRPr>
          </a:p>
          <a:p>
            <a:pPr algn="just"/>
            <a:endParaRPr lang="es-CO" sz="2000" b="1" dirty="0">
              <a:solidFill>
                <a:srgbClr val="FF0000"/>
              </a:solidFill>
            </a:endParaRPr>
          </a:p>
          <a:p>
            <a:pPr marL="0" indent="0" algn="just">
              <a:buNone/>
            </a:pPr>
            <a:br>
              <a:rPr lang="es-CO" sz="2000" dirty="0">
                <a:latin typeface="Comic Sans MS" panose="030F0702030302020204" pitchFamily="66" charset="0"/>
              </a:rPr>
            </a:br>
            <a:br>
              <a:rPr lang="es-CO" sz="2000" b="1" dirty="0"/>
            </a:br>
            <a:endParaRPr lang="es-CO" sz="2000" b="1" dirty="0">
              <a:solidFill>
                <a:srgbClr val="FF0000"/>
              </a:solidFill>
            </a:endParaRPr>
          </a:p>
          <a:p>
            <a:pPr marL="0" indent="0" algn="just">
              <a:buNone/>
            </a:pPr>
            <a:r>
              <a:rPr lang="es-CO" sz="2000" b="1" dirty="0">
                <a:solidFill>
                  <a:srgbClr val="FF0000"/>
                </a:solidFill>
              </a:rPr>
              <a:t> </a:t>
            </a:r>
            <a:endParaRPr lang="es-CO" sz="2000" b="1" dirty="0"/>
          </a:p>
        </p:txBody>
      </p:sp>
    </p:spTree>
    <p:extLst>
      <p:ext uri="{BB962C8B-B14F-4D97-AF65-F5344CB8AC3E}">
        <p14:creationId xmlns:p14="http://schemas.microsoft.com/office/powerpoint/2010/main" val="240951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00533" cy="1320800"/>
          </a:xfrm>
        </p:spPr>
        <p:txBody>
          <a:bodyPr>
            <a:normAutofit fontScale="90000"/>
          </a:bodyPr>
          <a:lstStyle/>
          <a:p>
            <a:pPr algn="ctr"/>
            <a:r>
              <a:rPr lang="es-CO" dirty="0">
                <a:solidFill>
                  <a:srgbClr val="FF0000"/>
                </a:solidFill>
                <a:latin typeface="Comic Sans MS" panose="030F0702030302020204" pitchFamily="66" charset="0"/>
              </a:rPr>
              <a:t>Tipificación de faltas.  Administración de medicamentos y registros de enfermería</a:t>
            </a:r>
            <a:endParaRPr lang="es-CO" b="1" dirty="0">
              <a:solidFill>
                <a:srgbClr val="FF0000"/>
              </a:solidFill>
              <a:latin typeface="Comic Sans MS" panose="030F0702030302020204" pitchFamily="66" charset="0"/>
            </a:endParaRPr>
          </a:p>
        </p:txBody>
      </p:sp>
      <p:sp>
        <p:nvSpPr>
          <p:cNvPr id="3" name="Marcador de contenido 2"/>
          <p:cNvSpPr>
            <a:spLocks noGrp="1"/>
          </p:cNvSpPr>
          <p:nvPr>
            <p:ph idx="1"/>
          </p:nvPr>
        </p:nvSpPr>
        <p:spPr/>
        <p:txBody>
          <a:bodyPr>
            <a:noAutofit/>
          </a:bodyPr>
          <a:lstStyle/>
          <a:p>
            <a:pPr marL="0" indent="0" algn="just">
              <a:buNone/>
            </a:pPr>
            <a:endParaRPr lang="es-CO" sz="2000" b="1" dirty="0">
              <a:solidFill>
                <a:srgbClr val="FF0000"/>
              </a:solidFill>
            </a:endParaRPr>
          </a:p>
          <a:p>
            <a:pPr marL="0" indent="0" algn="just">
              <a:buNone/>
            </a:pPr>
            <a:endParaRPr lang="es-CO" sz="2000" b="1" dirty="0">
              <a:solidFill>
                <a:srgbClr val="FF0000"/>
              </a:solidFill>
            </a:endParaRPr>
          </a:p>
          <a:p>
            <a:pPr marL="0" indent="0" algn="just">
              <a:buNone/>
            </a:pPr>
            <a:endParaRPr lang="es-CO" sz="2000" b="1" dirty="0">
              <a:solidFill>
                <a:srgbClr val="FF0000"/>
              </a:solidFill>
            </a:endParaRPr>
          </a:p>
          <a:p>
            <a:pPr algn="just"/>
            <a:endParaRPr lang="es-CO" sz="2000" b="1" dirty="0">
              <a:solidFill>
                <a:srgbClr val="FF0000"/>
              </a:solidFill>
            </a:endParaRPr>
          </a:p>
          <a:p>
            <a:pPr algn="just"/>
            <a:endParaRPr lang="es-CO" sz="2000" b="1" dirty="0">
              <a:solidFill>
                <a:srgbClr val="FF0000"/>
              </a:solidFill>
            </a:endParaRPr>
          </a:p>
          <a:p>
            <a:pPr marL="0" indent="0" algn="just">
              <a:buNone/>
            </a:pPr>
            <a:endParaRPr lang="es-CO" sz="2000" b="1" dirty="0">
              <a:solidFill>
                <a:srgbClr val="FF0000"/>
              </a:solidFill>
            </a:endParaRPr>
          </a:p>
          <a:p>
            <a:pPr algn="just"/>
            <a:endParaRPr lang="es-CO" sz="2000" b="1" dirty="0">
              <a:solidFill>
                <a:srgbClr val="FF0000"/>
              </a:solidFill>
            </a:endParaRPr>
          </a:p>
          <a:p>
            <a:pPr marL="0" indent="0" algn="just">
              <a:buNone/>
            </a:pPr>
            <a:br>
              <a:rPr lang="es-CO" sz="2000" dirty="0">
                <a:latin typeface="Comic Sans MS" panose="030F0702030302020204" pitchFamily="66" charset="0"/>
              </a:rPr>
            </a:br>
            <a:br>
              <a:rPr lang="es-CO" sz="2000" b="1" dirty="0"/>
            </a:br>
            <a:endParaRPr lang="es-CO" sz="2000" b="1" dirty="0">
              <a:solidFill>
                <a:srgbClr val="FF0000"/>
              </a:solidFill>
            </a:endParaRPr>
          </a:p>
          <a:p>
            <a:pPr marL="0" indent="0" algn="just">
              <a:buNone/>
            </a:pPr>
            <a:r>
              <a:rPr lang="es-CO" sz="2000" b="1" dirty="0">
                <a:solidFill>
                  <a:srgbClr val="FF0000"/>
                </a:solidFill>
              </a:rPr>
              <a:t> </a:t>
            </a:r>
            <a:endParaRPr lang="es-CO" sz="2000" b="1" dirty="0"/>
          </a:p>
        </p:txBody>
      </p:sp>
      <p:pic>
        <p:nvPicPr>
          <p:cNvPr id="4" name="Imagen 3"/>
          <p:cNvPicPr/>
          <p:nvPr/>
        </p:nvPicPr>
        <p:blipFill>
          <a:blip r:embed="rId3" cstate="print"/>
          <a:stretch>
            <a:fillRect/>
          </a:stretch>
        </p:blipFill>
        <p:spPr>
          <a:xfrm>
            <a:off x="440268" y="1824048"/>
            <a:ext cx="8596668" cy="4740442"/>
          </a:xfrm>
          <a:prstGeom prst="rect">
            <a:avLst/>
          </a:prstGeom>
        </p:spPr>
      </p:pic>
    </p:spTree>
    <p:extLst>
      <p:ext uri="{BB962C8B-B14F-4D97-AF65-F5344CB8AC3E}">
        <p14:creationId xmlns:p14="http://schemas.microsoft.com/office/powerpoint/2010/main" val="426677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5401" y="643467"/>
            <a:ext cx="8500533" cy="1320800"/>
          </a:xfrm>
        </p:spPr>
        <p:txBody>
          <a:bodyPr>
            <a:normAutofit/>
          </a:bodyPr>
          <a:lstStyle/>
          <a:p>
            <a:pPr algn="ctr"/>
            <a:r>
              <a:rPr lang="es-CO" sz="2800" b="1" dirty="0">
                <a:solidFill>
                  <a:srgbClr val="FF0000"/>
                </a:solidFill>
                <a:latin typeface="Comic Sans MS" panose="030F0702030302020204" pitchFamily="66" charset="0"/>
              </a:rPr>
              <a:t>CATEGORIAS DE LA CASUÍSTICA </a:t>
            </a:r>
          </a:p>
        </p:txBody>
      </p:sp>
      <p:sp>
        <p:nvSpPr>
          <p:cNvPr id="3" name="Marcador de contenido 2"/>
          <p:cNvSpPr>
            <a:spLocks noGrp="1"/>
          </p:cNvSpPr>
          <p:nvPr>
            <p:ph idx="1"/>
          </p:nvPr>
        </p:nvSpPr>
        <p:spPr>
          <a:xfrm>
            <a:off x="677334" y="2160589"/>
            <a:ext cx="8596668" cy="3880773"/>
          </a:xfrm>
        </p:spPr>
        <p:txBody>
          <a:bodyPr>
            <a:noAutofit/>
          </a:bodyPr>
          <a:lstStyle/>
          <a:p>
            <a:pPr marL="0" indent="0" algn="just">
              <a:buNone/>
            </a:pPr>
            <a:endParaRPr lang="es-CO" sz="2000" b="1" dirty="0">
              <a:solidFill>
                <a:srgbClr val="FF0000"/>
              </a:solidFill>
            </a:endParaRPr>
          </a:p>
          <a:p>
            <a:pPr marL="0" lvl="0" indent="0" algn="just">
              <a:buNone/>
            </a:pPr>
            <a:r>
              <a:rPr lang="es-ES_tradnl" sz="2000" b="1" dirty="0">
                <a:solidFill>
                  <a:schemeClr val="accent2">
                    <a:lumMod val="75000"/>
                  </a:schemeClr>
                </a:solidFill>
                <a:latin typeface="Arial" charset="0"/>
                <a:ea typeface="Arial" charset="0"/>
                <a:cs typeface="Arial" charset="0"/>
              </a:rPr>
              <a:t>OPORTUNIDAD        -----------   </a:t>
            </a:r>
            <a:r>
              <a:rPr lang="es-ES_tradnl" sz="2000" b="1" dirty="0">
                <a:solidFill>
                  <a:srgbClr val="FF0000"/>
                </a:solidFill>
                <a:latin typeface="Arial" charset="0"/>
                <a:ea typeface="Arial" charset="0"/>
                <a:cs typeface="Arial" charset="0"/>
              </a:rPr>
              <a:t>Negligencia </a:t>
            </a:r>
          </a:p>
          <a:p>
            <a:pPr marL="0" indent="0" algn="just">
              <a:buNone/>
            </a:pPr>
            <a:endParaRPr lang="es-CO" sz="2000" b="1" dirty="0">
              <a:solidFill>
                <a:srgbClr val="FF0000"/>
              </a:solidFill>
            </a:endParaRPr>
          </a:p>
          <a:p>
            <a:pPr marL="0" lvl="0" indent="0" algn="just">
              <a:buNone/>
            </a:pPr>
            <a:endParaRPr lang="es-ES_tradnl" sz="2000" b="1" dirty="0">
              <a:solidFill>
                <a:schemeClr val="accent2">
                  <a:lumMod val="75000"/>
                </a:schemeClr>
              </a:solidFill>
              <a:latin typeface="Arial" charset="0"/>
              <a:ea typeface="Arial" charset="0"/>
              <a:cs typeface="Arial" charset="0"/>
            </a:endParaRPr>
          </a:p>
          <a:p>
            <a:pPr marL="0" indent="0" algn="just">
              <a:buNone/>
            </a:pPr>
            <a:r>
              <a:rPr lang="es-ES_tradnl" sz="2000" b="1" dirty="0">
                <a:solidFill>
                  <a:schemeClr val="accent2">
                    <a:lumMod val="75000"/>
                  </a:schemeClr>
                </a:solidFill>
                <a:latin typeface="Arial" charset="0"/>
                <a:cs typeface="Arial" charset="0"/>
              </a:rPr>
              <a:t>SEGURIDAD DEL PACIENTE                    </a:t>
            </a:r>
            <a:r>
              <a:rPr lang="es-ES_tradnl" sz="2000" b="1" dirty="0">
                <a:solidFill>
                  <a:srgbClr val="FF0000"/>
                </a:solidFill>
                <a:latin typeface="Arial" charset="0"/>
                <a:cs typeface="Arial" charset="0"/>
              </a:rPr>
              <a:t>Caídas procedimientos y</a:t>
            </a:r>
          </a:p>
          <a:p>
            <a:pPr marL="0" indent="0" algn="just">
              <a:buNone/>
            </a:pPr>
            <a:r>
              <a:rPr lang="es-ES_tradnl" sz="2000" b="1" dirty="0">
                <a:solidFill>
                  <a:srgbClr val="FF0000"/>
                </a:solidFill>
                <a:latin typeface="Arial" charset="0"/>
                <a:cs typeface="Arial" charset="0"/>
              </a:rPr>
              <a:t>                                                                           medicamentos </a:t>
            </a:r>
          </a:p>
          <a:p>
            <a:pPr marL="0" indent="0" algn="just">
              <a:buNone/>
            </a:pPr>
            <a:endParaRPr lang="es-ES_tradnl" sz="2000" b="1" dirty="0">
              <a:solidFill>
                <a:schemeClr val="accent2">
                  <a:lumMod val="75000"/>
                </a:schemeClr>
              </a:solidFill>
              <a:latin typeface="Arial" charset="0"/>
              <a:cs typeface="Arial" charset="0"/>
            </a:endParaRPr>
          </a:p>
          <a:p>
            <a:pPr marL="0" indent="0" algn="just">
              <a:buNone/>
            </a:pPr>
            <a:r>
              <a:rPr lang="es-ES_tradnl" sz="2000" b="1" dirty="0">
                <a:solidFill>
                  <a:schemeClr val="accent2">
                    <a:lumMod val="75000"/>
                  </a:schemeClr>
                </a:solidFill>
                <a:latin typeface="Arial" charset="0"/>
                <a:cs typeface="Arial" charset="0"/>
              </a:rPr>
              <a:t>DERECHOS DEL PACIENTE                 </a:t>
            </a:r>
            <a:r>
              <a:rPr lang="es-ES_tradnl" sz="2000" b="1" dirty="0">
                <a:solidFill>
                  <a:srgbClr val="FF0000"/>
                </a:solidFill>
                <a:latin typeface="Arial" charset="0"/>
                <a:cs typeface="Arial" charset="0"/>
              </a:rPr>
              <a:t>I</a:t>
            </a:r>
            <a:r>
              <a:rPr lang="es-CO" sz="2000" b="1" dirty="0" err="1">
                <a:solidFill>
                  <a:srgbClr val="FF0000"/>
                </a:solidFill>
              </a:rPr>
              <a:t>ntimidad</a:t>
            </a:r>
            <a:r>
              <a:rPr lang="es-CO" sz="2000" b="1" dirty="0">
                <a:solidFill>
                  <a:srgbClr val="FF0000"/>
                </a:solidFill>
              </a:rPr>
              <a:t> y trato digno </a:t>
            </a:r>
          </a:p>
          <a:p>
            <a:pPr marL="0" indent="0" algn="just">
              <a:buNone/>
            </a:pPr>
            <a:endParaRPr lang="es-CO" sz="2000" b="1" dirty="0">
              <a:solidFill>
                <a:srgbClr val="FF0000"/>
              </a:solidFill>
            </a:endParaRPr>
          </a:p>
          <a:p>
            <a:pPr marL="0" indent="0" algn="just">
              <a:buNone/>
            </a:pPr>
            <a:endParaRPr lang="es-CO" sz="2000" b="1" dirty="0">
              <a:solidFill>
                <a:srgbClr val="FF0000"/>
              </a:solidFill>
            </a:endParaRPr>
          </a:p>
          <a:p>
            <a:pPr algn="just"/>
            <a:endParaRPr lang="es-CO" sz="2000" b="1" dirty="0">
              <a:solidFill>
                <a:srgbClr val="FF0000"/>
              </a:solidFill>
            </a:endParaRPr>
          </a:p>
          <a:p>
            <a:pPr marL="0" indent="0" algn="just">
              <a:buNone/>
            </a:pPr>
            <a:br>
              <a:rPr lang="es-CO" sz="2000" dirty="0">
                <a:latin typeface="Comic Sans MS" panose="030F0702030302020204" pitchFamily="66" charset="0"/>
              </a:rPr>
            </a:br>
            <a:br>
              <a:rPr lang="es-CO" sz="2000" b="1" dirty="0"/>
            </a:br>
            <a:endParaRPr lang="es-CO" sz="2000" b="1" dirty="0">
              <a:solidFill>
                <a:srgbClr val="FF0000"/>
              </a:solidFill>
            </a:endParaRPr>
          </a:p>
          <a:p>
            <a:pPr marL="0" indent="0" algn="just">
              <a:buNone/>
            </a:pPr>
            <a:r>
              <a:rPr lang="es-CO" sz="2000" b="1" dirty="0">
                <a:solidFill>
                  <a:srgbClr val="FF0000"/>
                </a:solidFill>
              </a:rPr>
              <a:t> </a:t>
            </a:r>
            <a:endParaRPr lang="es-CO" sz="2000" b="1" dirty="0"/>
          </a:p>
        </p:txBody>
      </p:sp>
      <p:sp>
        <p:nvSpPr>
          <p:cNvPr id="7" name="Flecha derecha 6"/>
          <p:cNvSpPr/>
          <p:nvPr/>
        </p:nvSpPr>
        <p:spPr>
          <a:xfrm>
            <a:off x="4486463" y="385865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  </a:t>
            </a:r>
          </a:p>
        </p:txBody>
      </p:sp>
      <p:sp>
        <p:nvSpPr>
          <p:cNvPr id="8" name="Flecha derecha 7"/>
          <p:cNvSpPr/>
          <p:nvPr/>
        </p:nvSpPr>
        <p:spPr>
          <a:xfrm>
            <a:off x="3202262" y="255732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Flecha derecha 8"/>
          <p:cNvSpPr/>
          <p:nvPr/>
        </p:nvSpPr>
        <p:spPr>
          <a:xfrm>
            <a:off x="4271975" y="511386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90450938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10881</TotalTime>
  <Words>1711</Words>
  <Application>Microsoft Office PowerPoint</Application>
  <PresentationFormat>Panorámica</PresentationFormat>
  <Paragraphs>214</Paragraphs>
  <Slides>33</Slides>
  <Notes>33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33</vt:i4>
      </vt:variant>
    </vt:vector>
  </HeadingPairs>
  <TitlesOfParts>
    <vt:vector size="41" baseType="lpstr">
      <vt:lpstr>Arial</vt:lpstr>
      <vt:lpstr>Calibri</vt:lpstr>
      <vt:lpstr>Comic Sans MS</vt:lpstr>
      <vt:lpstr>Courier New</vt:lpstr>
      <vt:lpstr>Times New Roman</vt:lpstr>
      <vt:lpstr>Trebuchet MS</vt:lpstr>
      <vt:lpstr>Wingdings 3</vt:lpstr>
      <vt:lpstr>Faceta</vt:lpstr>
      <vt:lpstr>.</vt:lpstr>
      <vt:lpstr>.</vt:lpstr>
      <vt:lpstr>Jeremy Benthan (Inglaterra  1748- 1832). </vt:lpstr>
      <vt:lpstr>DIEGO GRACIA </vt:lpstr>
      <vt:lpstr> DEONTOLOGÍA  </vt:lpstr>
      <vt:lpstr>TIPIFICACIÓN DE FALTAS DIGNIDAD Y DERECHOS HUMANOS</vt:lpstr>
      <vt:lpstr>TIPIFICACIÓN DE FALTAS.  ACTO DE CUIDADO DE ENFERMERIA</vt:lpstr>
      <vt:lpstr>Tipificación de faltas.  Administración de medicamentos y registros de enfermería</vt:lpstr>
      <vt:lpstr>CATEGORIAS DE LA CASUÍSTICA </vt:lpstr>
      <vt:lpstr>RESPONSABILIDADES CON SUS COLEGAS Y OTROS MIEMBROS DEL EQUIPO DE SALUD  </vt:lpstr>
      <vt:lpstr>NOTAS DE ENFERMERÍA </vt:lpstr>
      <vt:lpstr>REGISTRO DE ENFERMERÍA </vt:lpstr>
      <vt:lpstr>NOTAS DE ENFERMERÍA </vt:lpstr>
      <vt:lpstr> NOTAS DE ENFERMERÍA </vt:lpstr>
      <vt:lpstr> NOTAS DE ENFERMERÍA </vt:lpstr>
      <vt:lpstr> NOTAS DE ENFERMERÍA</vt:lpstr>
      <vt:lpstr> NOTAS DE ENFERMERÍA </vt:lpstr>
      <vt:lpstr>NOTAS DE ENFERMERÍA </vt:lpstr>
      <vt:lpstr>RESPONSABILIDAD DE LAS NOTAS DE ENFERMERÍA </vt:lpstr>
      <vt:lpstr> NOTAS DE ENFERMERÍA</vt:lpstr>
      <vt:lpstr>NOTAS DE ENFERMERÍA SITUACIONES PRESENTADAS </vt:lpstr>
      <vt:lpstr>NOTAS DE ENFERMERÍA SITUACIONES PRESENTADAS </vt:lpstr>
      <vt:lpstr> NOTAS DE ENFERMERÍA </vt:lpstr>
      <vt:lpstr>NOTAS DE ENFERMERÍA</vt:lpstr>
      <vt:lpstr>NOTAS DE ENFERMERÍA</vt:lpstr>
      <vt:lpstr>ESTUDIO DE CASO</vt:lpstr>
      <vt:lpstr>HISTORIA CLÍNICA </vt:lpstr>
      <vt:lpstr> HISTORIA CLÍNICA</vt:lpstr>
      <vt:lpstr> HISTORIA CLÍNICA</vt:lpstr>
      <vt:lpstr> HUMANIZACIÓN </vt:lpstr>
      <vt:lpstr>.</vt:lpstr>
      <vt:lpstr>.</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GESTIÓN 2014-2015</dc:title>
  <dc:creator>Tribunal Etico Enfer</dc:creator>
  <cp:lastModifiedBy>Tribunal Enfermería</cp:lastModifiedBy>
  <cp:revision>303</cp:revision>
  <cp:lastPrinted>2018-09-04T21:06:13Z</cp:lastPrinted>
  <dcterms:created xsi:type="dcterms:W3CDTF">2015-05-21T23:19:21Z</dcterms:created>
  <dcterms:modified xsi:type="dcterms:W3CDTF">2021-05-28T13:26:57Z</dcterms:modified>
</cp:coreProperties>
</file>