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82" r:id="rId13"/>
    <p:sldId id="280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83" r:id="rId24"/>
    <p:sldId id="284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5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3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98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332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175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4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34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1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6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3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5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3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C85A019-4DA9-444B-A176-FC9BFC6FBC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4DF798-D52D-4FEA-8473-55B87EE5C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59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diXCEHbql8?t=19" TargetMode="External"/><Relationship Id="rId2" Type="http://schemas.openxmlformats.org/officeDocument/2006/relationships/hyperlink" Target="https://www.youtube.com/watch?v=BdiXCEHbql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TECNICAS DE INTERROGATORIO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OSCAR ANDRES ALVAREZ 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9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dirty="0"/>
              <a:t>Se recomienda </a:t>
            </a:r>
            <a:r>
              <a:rPr lang="es-ES" b="1" dirty="0"/>
              <a:t>la secuenciación a través del orden cronológico, </a:t>
            </a:r>
            <a:r>
              <a:rPr lang="es-ES" dirty="0"/>
              <a:t>mediante una narración que siga un orden temporal de los hechos.</a:t>
            </a:r>
            <a:endParaRPr lang="en-US" dirty="0"/>
          </a:p>
          <a:p>
            <a:pPr marL="0" indent="0" algn="just">
              <a:buNone/>
            </a:pPr>
            <a:r>
              <a:rPr lang="es-ES" dirty="0"/>
              <a:t>A través de la cronología organizamos nuestros pensamientos,  </a:t>
            </a:r>
            <a:r>
              <a:rPr lang="es-ES" b="1" dirty="0"/>
              <a:t>la información que recibimos se procesa más fácilmente que si se tratara de una exposición no cronológica y aleatoria.</a:t>
            </a:r>
            <a:endParaRPr lang="en-US" dirty="0"/>
          </a:p>
          <a:p>
            <a:pPr marL="0" indent="0" algn="just">
              <a:buNone/>
            </a:pPr>
            <a:r>
              <a:rPr lang="es-ES" b="1" dirty="0"/>
              <a:t>Ejemplo:</a:t>
            </a:r>
            <a:endParaRPr lang="en-US" dirty="0"/>
          </a:p>
          <a:p>
            <a:pPr algn="just"/>
            <a:r>
              <a:rPr lang="es-ES" dirty="0"/>
              <a:t>¿Podría explicarme que ocurrió la tarde del 3 de mayo?</a:t>
            </a:r>
            <a:endParaRPr lang="en-US" dirty="0"/>
          </a:p>
          <a:p>
            <a:pPr algn="just"/>
            <a:r>
              <a:rPr lang="es-ES" dirty="0"/>
              <a:t>¿Una vez que apareció José, que hizo </a:t>
            </a:r>
            <a:r>
              <a:rPr lang="es-ES" dirty="0" err="1"/>
              <a:t>ud.</a:t>
            </a:r>
            <a:r>
              <a:rPr lang="es-ES" dirty="0"/>
              <a:t>?</a:t>
            </a:r>
            <a:endParaRPr lang="en-US" dirty="0"/>
          </a:p>
          <a:p>
            <a:pPr algn="just"/>
            <a:r>
              <a:rPr lang="es-ES" dirty="0"/>
              <a:t>¿Observó si llevaba algún objeto?</a:t>
            </a:r>
            <a:endParaRPr lang="en-US" dirty="0"/>
          </a:p>
          <a:p>
            <a:pPr algn="just"/>
            <a:r>
              <a:rPr lang="es-ES" dirty="0"/>
              <a:t>Y, una vez le comentó sus intenciones ¿Qué hizo José?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3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Preguntas cerradas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Se recomiendan para concretar, centrar, puntualizar, aclarar.</a:t>
            </a:r>
            <a:endParaRPr lang="en-US" dirty="0"/>
          </a:p>
          <a:p>
            <a:pPr algn="just"/>
            <a:r>
              <a:rPr lang="es-ES" b="1" dirty="0"/>
              <a:t>Concretar: </a:t>
            </a:r>
            <a:r>
              <a:rPr lang="es-ES" dirty="0"/>
              <a:t>algún aspecto que no haya quedado claro en la exposición previa del testigo.</a:t>
            </a:r>
            <a:endParaRPr lang="en-US" dirty="0"/>
          </a:p>
          <a:p>
            <a:pPr algn="just"/>
            <a:r>
              <a:rPr lang="es-ES" b="1" dirty="0"/>
              <a:t>Centrar:</a:t>
            </a:r>
            <a:r>
              <a:rPr lang="es-ES" dirty="0"/>
              <a:t> auxiliar al testigo a centrar los hechos dada la ambigüedad del testimonio.</a:t>
            </a:r>
            <a:endParaRPr lang="en-US" dirty="0"/>
          </a:p>
          <a:p>
            <a:pPr algn="just"/>
            <a:r>
              <a:rPr lang="es-ES" b="1" dirty="0"/>
              <a:t>Puntualizar: </a:t>
            </a:r>
            <a:r>
              <a:rPr lang="es-ES" dirty="0"/>
              <a:t>llamar la atención sobre determinado aspecto del testimonio.</a:t>
            </a:r>
            <a:endParaRPr lang="en-US" dirty="0"/>
          </a:p>
          <a:p>
            <a:pPr algn="just"/>
            <a:r>
              <a:rPr lang="es-ES" b="1" dirty="0"/>
              <a:t>Aclarar:</a:t>
            </a:r>
            <a:r>
              <a:rPr lang="es-ES" dirty="0"/>
              <a:t> esclarecer o explicar algún punto que no haya quedado claro.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6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Preguntas cerradas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A través de las preguntas cerradas podrán aclararse algunas dudas, incoherencias o detalles que es conveniente que salgan a  la luz y que, por desconocimiento u olvido, han sido omitidos por el testigo.</a:t>
            </a:r>
          </a:p>
          <a:p>
            <a:pPr marL="0" indent="0" algn="just">
              <a:buNone/>
            </a:pPr>
            <a:r>
              <a:rPr lang="es-ES" dirty="0"/>
              <a:t>Igualmente, son necesarias en aquellos casos en los que el testigo realiza una declaración vaga, imprecisa o repetitiva.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7492" y="2060757"/>
            <a:ext cx="5296160" cy="29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5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En las preguntas cerradas, debemos </a:t>
            </a:r>
            <a:r>
              <a:rPr lang="es-ES" b="1" dirty="0"/>
              <a:t>agrupar las preguntas que versen sobre un mismo tema</a:t>
            </a:r>
            <a:r>
              <a:rPr lang="es-ES" dirty="0"/>
              <a:t>, lo que no solamente hará el interrogatorio más persuasivo, sino que facilitará la confrontación de la versión del testigo de forma escalonada.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5434" y="2612572"/>
            <a:ext cx="4748366" cy="26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49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Preguntas sugestivas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Durante el interrogatorio tendremos que evitar el empleo de preguntas cerradas que sugieran la respuesta al testigo.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4797" y="2142308"/>
            <a:ext cx="4725041" cy="2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9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Veamos un ejemplo correcto y otro incorrecto en el uso de preguntas cerradas y abiertas: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b="1" dirty="0" err="1"/>
              <a:t>Correcto</a:t>
            </a:r>
            <a:r>
              <a:rPr lang="en-US" b="1" dirty="0"/>
              <a:t>:</a:t>
            </a:r>
            <a:endParaRPr lang="en-US" dirty="0"/>
          </a:p>
          <a:p>
            <a:pPr lvl="0" algn="just"/>
            <a:r>
              <a:rPr lang="es-ES" b="1" i="1" dirty="0"/>
              <a:t>En cuanto a lo que </a:t>
            </a:r>
            <a:r>
              <a:rPr lang="es-ES" b="1" i="1" dirty="0" err="1"/>
              <a:t>ud.</a:t>
            </a:r>
            <a:r>
              <a:rPr lang="es-ES" b="1" i="1" dirty="0"/>
              <a:t> observó, nos dice que fue una riña entre todos los presentes, todos a la vez. </a:t>
            </a:r>
            <a:r>
              <a:rPr lang="en-US" b="1" i="1" dirty="0"/>
              <a:t>¿</a:t>
            </a:r>
            <a:r>
              <a:rPr lang="en-US" b="1" i="1" dirty="0" err="1"/>
              <a:t>Cierto</a:t>
            </a:r>
            <a:r>
              <a:rPr lang="en-US" b="1" i="1" dirty="0"/>
              <a:t>?</a:t>
            </a:r>
            <a:endParaRPr lang="en-US" dirty="0"/>
          </a:p>
          <a:p>
            <a:pPr lvl="0" algn="just"/>
            <a:r>
              <a:rPr lang="es-ES" i="1" dirty="0"/>
              <a:t>Sí, todos se estaban peleando, los cinco.</a:t>
            </a:r>
            <a:endParaRPr lang="en-US" dirty="0"/>
          </a:p>
          <a:p>
            <a:pPr lvl="0" algn="just"/>
            <a:r>
              <a:rPr lang="en-US" b="1" i="1" dirty="0"/>
              <a:t>¿</a:t>
            </a:r>
            <a:r>
              <a:rPr lang="en-US" b="1" i="1" dirty="0" err="1"/>
              <a:t>Escuchaba</a:t>
            </a:r>
            <a:r>
              <a:rPr lang="en-US" b="1" i="1" dirty="0"/>
              <a:t> lo que </a:t>
            </a:r>
            <a:r>
              <a:rPr lang="en-US" b="1" i="1" dirty="0" err="1"/>
              <a:t>decían</a:t>
            </a:r>
            <a:r>
              <a:rPr lang="en-US" b="1" i="1" dirty="0"/>
              <a:t>?</a:t>
            </a:r>
            <a:endParaRPr lang="en-US" dirty="0"/>
          </a:p>
          <a:p>
            <a:pPr lvl="0" algn="just"/>
            <a:r>
              <a:rPr lang="es-ES" i="1" dirty="0"/>
              <a:t>Bueno, oía gritos, pero no escuchaba lo que decían.</a:t>
            </a:r>
            <a:endParaRPr lang="en-US" dirty="0"/>
          </a:p>
          <a:p>
            <a:pPr lvl="0" algn="just"/>
            <a:r>
              <a:rPr lang="es-ES" b="1" i="1" dirty="0"/>
              <a:t>¿Podía distinguir quien peleaba contra quién?</a:t>
            </a:r>
            <a:endParaRPr lang="en-US" dirty="0"/>
          </a:p>
          <a:p>
            <a:pPr lvl="0" algn="just"/>
            <a:r>
              <a:rPr lang="es-ES" i="1" dirty="0"/>
              <a:t>Claro, los dos auxiliares de enfermería contra los tres acompañantes.</a:t>
            </a:r>
            <a:endParaRPr lang="en-US" dirty="0"/>
          </a:p>
          <a:p>
            <a:pPr lvl="0" algn="just"/>
            <a:r>
              <a:rPr lang="es-ES" b="1" i="1" dirty="0"/>
              <a:t>¿Y cómo lo pudo distinguir esto desde tan lejos?</a:t>
            </a:r>
            <a:endParaRPr lang="en-US" dirty="0"/>
          </a:p>
          <a:p>
            <a:pPr lvl="0" algn="just"/>
            <a:r>
              <a:rPr lang="es-ES" i="1" dirty="0"/>
              <a:t>Ya le he dicho que para mí no estaba tan lejos.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24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Veamos un ejemplo correcto y otro incorrecto en el uso de preguntas cerradas y abiertas: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US" b="1" dirty="0" err="1"/>
              <a:t>Incorrecto</a:t>
            </a:r>
            <a:r>
              <a:rPr lang="en-US" b="1" dirty="0"/>
              <a:t>:</a:t>
            </a:r>
            <a:endParaRPr lang="en-US" dirty="0"/>
          </a:p>
          <a:p>
            <a:pPr lvl="0" algn="just"/>
            <a:r>
              <a:rPr lang="es-ES" b="1" i="1" dirty="0"/>
              <a:t>¿No es cierto que los tres acompañantes estaban pegándole en el suelo al auxiliar Francisco?</a:t>
            </a:r>
            <a:endParaRPr lang="en-US" dirty="0"/>
          </a:p>
          <a:p>
            <a:pPr lvl="0" algn="just"/>
            <a:r>
              <a:rPr lang="es-ES" i="1" dirty="0"/>
              <a:t>No, yo vi cómo se pegaban entre todos.</a:t>
            </a:r>
            <a:endParaRPr lang="en-US" dirty="0"/>
          </a:p>
          <a:p>
            <a:pPr lvl="0" algn="just"/>
            <a:r>
              <a:rPr lang="es-ES" b="1" i="1" dirty="0"/>
              <a:t>¿Y no es cierto que lo tenían inmovilizado y no paraban de golpearle?</a:t>
            </a:r>
            <a:endParaRPr lang="en-US" dirty="0"/>
          </a:p>
          <a:p>
            <a:pPr lvl="0" algn="just"/>
            <a:r>
              <a:rPr lang="es-ES" i="1" dirty="0"/>
              <a:t>Ya le he dicho que era una pelea entre todos.</a:t>
            </a:r>
            <a:endParaRPr lang="en-US" dirty="0"/>
          </a:p>
          <a:p>
            <a:pPr lvl="0" algn="just"/>
            <a:r>
              <a:rPr lang="es-ES" b="1" i="1" dirty="0"/>
              <a:t>¿Y no es más cierto que un medico intentó que los tres acompañantes dejaran de pegar al auxiliar?</a:t>
            </a:r>
            <a:endParaRPr lang="en-US" dirty="0"/>
          </a:p>
          <a:p>
            <a:pPr lvl="0" algn="just"/>
            <a:r>
              <a:rPr lang="es-ES" i="1" dirty="0"/>
              <a:t>Yo al menos no vi a nadie. Allí no había quien se acercara.</a:t>
            </a:r>
            <a:endParaRPr lang="en-US" dirty="0"/>
          </a:p>
          <a:p>
            <a:pPr lvl="0" algn="just"/>
            <a:r>
              <a:rPr lang="es-ES" b="1" i="1" dirty="0"/>
              <a:t>El golpe que recibió el </a:t>
            </a:r>
            <a:r>
              <a:rPr lang="es-ES" b="1" i="1" dirty="0" err="1"/>
              <a:t>acompañanete</a:t>
            </a:r>
            <a:r>
              <a:rPr lang="es-ES" b="1" i="1" dirty="0"/>
              <a:t> Jacobo, ¿cómo es posible que lo viera?</a:t>
            </a:r>
            <a:endParaRPr lang="en-US" dirty="0"/>
          </a:p>
          <a:p>
            <a:pPr lvl="0" algn="just"/>
            <a:r>
              <a:rPr lang="es-ES" i="1" dirty="0"/>
              <a:t>Pues, estando de pie, el Francisco empujó a Jacobo, y en el momento en el que se separaban le dio una patada.</a:t>
            </a:r>
            <a:endParaRPr lang="en-US" dirty="0"/>
          </a:p>
          <a:p>
            <a:pPr lvl="0" algn="just"/>
            <a:r>
              <a:rPr lang="es-ES" b="1" i="1" dirty="0"/>
              <a:t>No le pregunto cómo fue, sino cómo pudo verla con tanta claridad, desde tan lejos y con el jaleo de tanta gente.</a:t>
            </a:r>
            <a:endParaRPr lang="en-US" dirty="0"/>
          </a:p>
          <a:p>
            <a:pPr lvl="0" algn="just"/>
            <a:r>
              <a:rPr lang="es-ES" i="1" dirty="0"/>
              <a:t>Sólo puedo decirle que la vi.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6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/>
              <a:t>CÓMO REALIZAR UN BUEN INTERROGATORIO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b="1" cap="all" dirty="0"/>
              <a:t>CONTROL</a:t>
            </a:r>
            <a:endParaRPr lang="en-US" b="1" dirty="0"/>
          </a:p>
          <a:p>
            <a:pPr marL="0" indent="0" algn="just">
              <a:buNone/>
            </a:pPr>
            <a:r>
              <a:rPr lang="es-ES" dirty="0"/>
              <a:t>Un interrogador tiene que </a:t>
            </a:r>
            <a:r>
              <a:rPr lang="es-ES" b="1" dirty="0"/>
              <a:t>controlar a su testigo muy de cerca, no permitir</a:t>
            </a:r>
            <a:r>
              <a:rPr lang="es-ES" dirty="0"/>
              <a:t> eludir las respuestas difíciles con descripciones largas, calculadas para distraer; también tiene que controlar la dirección y el ritmo del interrogatorio.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9930" y="2521132"/>
            <a:ext cx="4585080" cy="2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5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es-ES" b="1" cap="all" dirty="0"/>
              <a:t>VELOCIDAD</a:t>
            </a:r>
            <a:endParaRPr lang="en-US" b="1" dirty="0"/>
          </a:p>
          <a:p>
            <a:pPr marL="0" indent="0" algn="just">
              <a:buNone/>
            </a:pPr>
            <a:r>
              <a:rPr lang="es-ES" dirty="0"/>
              <a:t>Un testigo que no dice la verdad necesita «tiempo» para meditar sus respuestas y darles forma.</a:t>
            </a:r>
            <a:endParaRPr lang="en-US" dirty="0"/>
          </a:p>
          <a:p>
            <a:pPr marL="0" indent="0" algn="just">
              <a:buNone/>
            </a:pPr>
            <a:r>
              <a:rPr lang="es-ES" dirty="0"/>
              <a:t>No dar al testigo el tiempo suficiente para tratar de fabricar sus respuestas.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8884" y="2455816"/>
            <a:ext cx="5344196" cy="26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es-ES" b="1" cap="all" dirty="0"/>
              <a:t>MEMORIA</a:t>
            </a:r>
            <a:endParaRPr lang="en-US" b="1" dirty="0"/>
          </a:p>
          <a:p>
            <a:pPr marL="0" indent="0" algn="just">
              <a:buNone/>
            </a:pPr>
            <a:r>
              <a:rPr lang="es-ES" dirty="0"/>
              <a:t>El interrogador </a:t>
            </a:r>
            <a:r>
              <a:rPr lang="es-ES" b="1" dirty="0"/>
              <a:t>debe tener los datos y la información</a:t>
            </a:r>
            <a:r>
              <a:rPr lang="es-ES" dirty="0"/>
              <a:t> del caso, el testimonio que otros testigos relacionados han dado.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5463" y="1678781"/>
            <a:ext cx="28003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56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Los interrogatorios son una herramienta de descubrimiento de prueba para recibir las contestaciones a preguntas específicas sobre un caso. </a:t>
            </a:r>
          </a:p>
          <a:p>
            <a:pPr marL="0" indent="0" algn="just">
              <a:buNone/>
            </a:pPr>
            <a:r>
              <a:rPr lang="es-ES" dirty="0"/>
              <a:t>Se usan los interrogatorios para averiguar datos sobre un caso.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6258" y="2442754"/>
            <a:ext cx="4640936" cy="25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28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es-ES" b="1" cap="all" dirty="0"/>
              <a:t>SINTAXIS</a:t>
            </a:r>
            <a:endParaRPr lang="en-US" b="1" dirty="0"/>
          </a:p>
          <a:p>
            <a:pPr marL="0" indent="0" algn="just">
              <a:buNone/>
            </a:pPr>
            <a:r>
              <a:rPr lang="es-ES" b="1" dirty="0"/>
              <a:t>Las preguntas tienen que formularse con rapidez, pero con precaución.</a:t>
            </a:r>
            <a:endParaRPr lang="en-US" dirty="0"/>
          </a:p>
          <a:p>
            <a:pPr marL="0" indent="0" algn="just">
              <a:buNone/>
            </a:pPr>
            <a:r>
              <a:rPr lang="es-ES" b="1" dirty="0"/>
              <a:t>Tienen que ser claras</a:t>
            </a:r>
            <a:r>
              <a:rPr lang="es-ES" dirty="0"/>
              <a:t>, estar formadas por oraciones simples y no compuestas.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0863" y="2377439"/>
            <a:ext cx="4991876" cy="27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6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b="1" cap="all" dirty="0"/>
              <a:t>LÓGICA</a:t>
            </a:r>
            <a:endParaRPr lang="en-US" b="1" dirty="0"/>
          </a:p>
          <a:p>
            <a:pPr marL="0" indent="0" algn="just">
              <a:buNone/>
            </a:pPr>
            <a:r>
              <a:rPr lang="es-ES" dirty="0"/>
              <a:t>Las preguntas, </a:t>
            </a:r>
            <a:r>
              <a:rPr lang="es-ES" b="1" dirty="0"/>
              <a:t>tienen que formularse dentro de un contexto lógico</a:t>
            </a:r>
            <a:r>
              <a:rPr lang="es-ES" dirty="0"/>
              <a:t>.</a:t>
            </a:r>
            <a:endParaRPr lang="en-US" dirty="0"/>
          </a:p>
          <a:p>
            <a:pPr marL="0" indent="0" algn="just">
              <a:buNone/>
            </a:pPr>
            <a:r>
              <a:rPr lang="es-ES" dirty="0"/>
              <a:t>Sin embargo, pueden estar fuera de orden o yuxtapuestas una a otra, pero el objetivo final es obtener las respuestas que, logren dilucidar el caso.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1323" y="2026625"/>
            <a:ext cx="3786346" cy="37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00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es-ES" b="1" cap="all" dirty="0"/>
              <a:t>TERMINACIÓN</a:t>
            </a:r>
            <a:endParaRPr lang="en-US" b="1" dirty="0"/>
          </a:p>
          <a:p>
            <a:pPr marL="0" indent="0" algn="just">
              <a:buNone/>
            </a:pPr>
            <a:r>
              <a:rPr lang="es-ES" b="1" dirty="0"/>
              <a:t>Saber cuándo </a:t>
            </a:r>
            <a:r>
              <a:rPr lang="es-ES" dirty="0" err="1"/>
              <a:t>cuándo</a:t>
            </a:r>
            <a:r>
              <a:rPr lang="es-ES" dirty="0"/>
              <a:t>, dónde y cómo suspender un interrogatorio, ser consciente de cuándo parar. </a:t>
            </a:r>
          </a:p>
          <a:p>
            <a:pPr marL="0" indent="0" algn="just">
              <a:buNone/>
            </a:pPr>
            <a:r>
              <a:rPr lang="es-ES" dirty="0"/>
              <a:t>Ante un testigo hostil, este momento se da cuando, se está reafirmando en la versión, o cuando obtiene la información que se necesitaba. En caso de seguir, “hay muchas probabilidades de que surjan contradicciones”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8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0 Preguntas que se pueden OBJETAR Durante el Interrogatorio en un Juicio Or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313" y="685800"/>
            <a:ext cx="6426200" cy="3614738"/>
          </a:xfrm>
        </p:spPr>
      </p:pic>
    </p:spTree>
    <p:extLst>
      <p:ext uri="{BB962C8B-B14F-4D97-AF65-F5344CB8AC3E}">
        <p14:creationId xmlns:p14="http://schemas.microsoft.com/office/powerpoint/2010/main" val="18507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  <a:endParaRPr lang="en-U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https://www.youtube.com/watch?v=BdiXCEHbql8</a:t>
            </a:r>
            <a:endParaRPr lang="en-US" dirty="0"/>
          </a:p>
          <a:p>
            <a:r>
              <a:rPr lang="en-US" dirty="0">
                <a:hlinkClick r:id="rId3"/>
              </a:rPr>
              <a:t>https://youtu.be/BdiXCEHbql8?t=19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5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interrogar un testigo?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Puede comenzar el interrogatorio preguntando su nombre y alguna información sobre ellos. </a:t>
            </a:r>
          </a:p>
          <a:p>
            <a:pPr marL="0" indent="0" algn="just">
              <a:buNone/>
            </a:pPr>
            <a:r>
              <a:rPr lang="es-ES" dirty="0"/>
              <a:t>Por ejemplo, puede preguntar cómo conocen a las partes en el caso. </a:t>
            </a:r>
          </a:p>
          <a:p>
            <a:pPr marL="0" indent="0" algn="just">
              <a:buNone/>
            </a:pPr>
            <a:r>
              <a:rPr lang="es-ES" dirty="0"/>
              <a:t>Entonces deberá comenzar a hacer preguntas sobre el evento. 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249" y="2325190"/>
            <a:ext cx="4704745" cy="2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28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interrogar un testigo?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Inicialmente se deben hacer preguntas abiertas que no dirijan a sus testigos en cierta dirección o tengan alguna influencia en sus respuestas. </a:t>
            </a:r>
            <a:endParaRPr lang="en-US" dirty="0"/>
          </a:p>
          <a:p>
            <a:pPr marL="0" indent="0" algn="just">
              <a:buNone/>
            </a:pPr>
            <a:r>
              <a:rPr lang="es-ES" dirty="0"/>
              <a:t>Las “preguntas sugestivas”, donde usted sugiere la contestación a la pregunta, no están permitidas.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7233" y="2299063"/>
            <a:ext cx="5028286" cy="2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816210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ES" b="1" dirty="0"/>
              <a:t>Preguntas abiertas </a:t>
            </a:r>
            <a:r>
              <a:rPr lang="es-ES" dirty="0"/>
              <a:t>(que puede hacer)</a:t>
            </a:r>
          </a:p>
          <a:p>
            <a:pPr marL="0" indent="0" algn="just">
              <a:buNone/>
            </a:pPr>
            <a:r>
              <a:rPr lang="es-ES" dirty="0"/>
              <a:t>“¿Usted sabe algo sobre el caso que estamos viendo hoy?”</a:t>
            </a:r>
          </a:p>
          <a:p>
            <a:pPr marL="0" indent="0" algn="just">
              <a:buNone/>
            </a:pPr>
            <a:r>
              <a:rPr lang="es-ES" dirty="0"/>
              <a:t>“¿Puede decirnos lo que pasó el 15 de enero de 2024?”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b="1" dirty="0"/>
              <a:t>Preguntas sugestivas </a:t>
            </a:r>
            <a:r>
              <a:rPr lang="es-ES" dirty="0"/>
              <a:t>(que no debe hacer)</a:t>
            </a:r>
          </a:p>
          <a:p>
            <a:pPr marL="0" indent="0" algn="just">
              <a:buNone/>
            </a:pPr>
            <a:r>
              <a:rPr lang="es-ES" dirty="0"/>
              <a:t>“¿Verdad que usted vio todo lo que sucedió? ”</a:t>
            </a:r>
          </a:p>
          <a:p>
            <a:pPr marL="0" indent="0" algn="just">
              <a:buNone/>
            </a:pPr>
            <a:r>
              <a:rPr lang="es-ES" dirty="0"/>
              <a:t>“¿Verdad que usted lo agredió el 15 de enero de 2024”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0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35577"/>
            <a:ext cx="7391400" cy="56413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Previamente a un cambio de tema, se deberá establecer cómo el testigo sabe la contestación.</a:t>
            </a:r>
          </a:p>
          <a:p>
            <a:pPr algn="just"/>
            <a:r>
              <a:rPr lang="es-ES" dirty="0"/>
              <a:t>“¿Podría decirnos lo que usted vio el 15 de enero del 2018 al mediodía?”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s-ES" dirty="0"/>
              <a:t>Primero, debe hacer preguntas que ayuden a establecer de qué manera el testigo sabe que algo pasó el 15 de enero. </a:t>
            </a:r>
          </a:p>
          <a:p>
            <a:pPr algn="just"/>
            <a:r>
              <a:rPr lang="es-ES" dirty="0"/>
              <a:t>¿Dónde estaba usted el 15 de enero del 2018?</a:t>
            </a:r>
            <a:endParaRPr lang="en-US" dirty="0"/>
          </a:p>
          <a:p>
            <a:pPr lvl="0" algn="just"/>
            <a:r>
              <a:rPr lang="es-ES" dirty="0"/>
              <a:t>¿Quién estaba con usted el 15 de enero del 2018?</a:t>
            </a:r>
            <a:endParaRPr lang="en-US" dirty="0"/>
          </a:p>
          <a:p>
            <a:pPr lvl="0" algn="just"/>
            <a:r>
              <a:rPr lang="es-ES" dirty="0"/>
              <a:t>¿Usted recuerda lo que pasó ese día al mediodía?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6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21879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/>
              <a:t>Aspectos a tener en cuenta para llevar a cabo un interrogatorio eficaz: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43385"/>
            <a:ext cx="10515600" cy="4351338"/>
          </a:xfrm>
        </p:spPr>
        <p:txBody>
          <a:bodyPr>
            <a:normAutofit/>
          </a:bodyPr>
          <a:lstStyle/>
          <a:p>
            <a:pPr lvl="0" algn="just"/>
            <a:r>
              <a:rPr lang="es-ES" dirty="0"/>
              <a:t>Conocer al testigo: determinar si es idóneo para el caso y que puede probar hechos trascendentes. </a:t>
            </a:r>
            <a:endParaRPr lang="en-US" dirty="0"/>
          </a:p>
          <a:p>
            <a:pPr lvl="0" algn="just"/>
            <a:r>
              <a:rPr lang="es-ES" dirty="0"/>
              <a:t>Seguir un orden cronológico en la organización del interrogatorio que facilite la narración de los hechos.</a:t>
            </a:r>
            <a:endParaRPr lang="en-US" dirty="0"/>
          </a:p>
          <a:p>
            <a:pPr lvl="0" algn="just"/>
            <a:r>
              <a:rPr lang="es-ES" dirty="0"/>
              <a:t>Utilizar un lenguaje claro, sencillo y conciso que sea entendible por el testigo, sin emplear tecnicismos que dificulten su comprensión. </a:t>
            </a:r>
          </a:p>
          <a:p>
            <a:pPr lvl="0" algn="just"/>
            <a:r>
              <a:rPr lang="es-ES" dirty="0"/>
              <a:t>Las preguntas y las interrogaciones deben ser claras, sencillas y directas.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9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/>
              <a:t>No formular preguntas capciosas, sugestivas o impertinentes.</a:t>
            </a:r>
            <a:endParaRPr lang="en-US" dirty="0"/>
          </a:p>
          <a:p>
            <a:pPr lvl="0" algn="just"/>
            <a:r>
              <a:rPr lang="es-ES" dirty="0"/>
              <a:t>Preguntar, no afirmar. </a:t>
            </a:r>
            <a:endParaRPr lang="en-US" dirty="0"/>
          </a:p>
          <a:p>
            <a:pPr lvl="0" algn="just"/>
            <a:r>
              <a:rPr lang="es-ES" dirty="0"/>
              <a:t>Saber escuchar atentamente, hay que darle la oportunidad al testigo de explicarse.</a:t>
            </a:r>
            <a:endParaRPr lang="en-US" dirty="0"/>
          </a:p>
          <a:p>
            <a:pPr algn="just"/>
            <a:r>
              <a:rPr lang="es-ES" dirty="0"/>
              <a:t>Darle oportunidad al testigo de explicarse, si algún extremo de su interrogatorio ha quedado confuso o poco claro; reconduzcamos la situación a través de nuevas preguntas o volvamos a reformular la pregunta. 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preguntas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/>
              <a:t>Preguntas abiertas</a:t>
            </a:r>
            <a:endParaRPr lang="en-US" b="1" dirty="0"/>
          </a:p>
          <a:p>
            <a:pPr marL="0" indent="0" algn="just">
              <a:buNone/>
            </a:pPr>
            <a:r>
              <a:rPr lang="es-ES" dirty="0"/>
              <a:t>Uno de los objetivos claves del interrogatorio es la obtención de un testimonio completo, ordenado, claro y preciso.</a:t>
            </a:r>
          </a:p>
          <a:p>
            <a:pPr marL="0" indent="0" algn="just">
              <a:buNone/>
            </a:pPr>
            <a:r>
              <a:rPr lang="es-ES" dirty="0"/>
              <a:t>Se recomienda el empleo del uso de preguntas abiertas, sin perjuicio de su combinación con preguntas cerradas.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6753" y="1825625"/>
            <a:ext cx="4416109" cy="34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69041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143</TotalTime>
  <Words>1308</Words>
  <Application>Microsoft Office PowerPoint</Application>
  <PresentationFormat>Panorámica</PresentationFormat>
  <Paragraphs>99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Century Gothic</vt:lpstr>
      <vt:lpstr>Wingdings 3</vt:lpstr>
      <vt:lpstr>Sector</vt:lpstr>
      <vt:lpstr>TECNICAS DE INTERROGATORIO</vt:lpstr>
      <vt:lpstr>Presentación de PowerPoint</vt:lpstr>
      <vt:lpstr>¿Cómo interrogar un testigo?</vt:lpstr>
      <vt:lpstr>¿Cómo interrogar un testigo?</vt:lpstr>
      <vt:lpstr>Presentación de PowerPoint</vt:lpstr>
      <vt:lpstr>Presentación de PowerPoint</vt:lpstr>
      <vt:lpstr>Aspectos a tener en cuenta para llevar a cabo un interrogatorio eficaz:</vt:lpstr>
      <vt:lpstr>Presentación de PowerPoint</vt:lpstr>
      <vt:lpstr>Tipos de preguntas</vt:lpstr>
      <vt:lpstr>Presentación de PowerPoint</vt:lpstr>
      <vt:lpstr>Preguntas cerradas</vt:lpstr>
      <vt:lpstr>Preguntas cerradas</vt:lpstr>
      <vt:lpstr>Presentación de PowerPoint</vt:lpstr>
      <vt:lpstr>Preguntas sugestivas</vt:lpstr>
      <vt:lpstr>Veamos un ejemplo correcto y otro incorrecto en el uso de preguntas cerradas y abiertas:</vt:lpstr>
      <vt:lpstr>Veamos un ejemplo correcto y otro incorrecto en el uso de preguntas cerradas y abiertas:</vt:lpstr>
      <vt:lpstr>CÓMO REALIZAR UN BUEN INTERROGATORIO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TECNICAS DE INTERROGATORIO</dc:title>
  <dc:creator>OSCAR ALVAREZ</dc:creator>
  <cp:lastModifiedBy>usuario</cp:lastModifiedBy>
  <cp:revision>62</cp:revision>
  <dcterms:created xsi:type="dcterms:W3CDTF">2024-05-13T20:59:17Z</dcterms:created>
  <dcterms:modified xsi:type="dcterms:W3CDTF">2024-05-15T16:28:16Z</dcterms:modified>
</cp:coreProperties>
</file>