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5"/>
  </p:notesMasterIdLst>
  <p:sldIdLst>
    <p:sldId id="256" r:id="rId2"/>
    <p:sldId id="257" r:id="rId3"/>
    <p:sldId id="413" r:id="rId4"/>
    <p:sldId id="415" r:id="rId5"/>
    <p:sldId id="416" r:id="rId6"/>
    <p:sldId id="420" r:id="rId7"/>
    <p:sldId id="412" r:id="rId8"/>
    <p:sldId id="390" r:id="rId9"/>
    <p:sldId id="426" r:id="rId10"/>
    <p:sldId id="427" r:id="rId11"/>
    <p:sldId id="411" r:id="rId12"/>
    <p:sldId id="363" r:id="rId13"/>
    <p:sldId id="423" r:id="rId14"/>
    <p:sldId id="279" r:id="rId15"/>
    <p:sldId id="388" r:id="rId16"/>
    <p:sldId id="400" r:id="rId17"/>
    <p:sldId id="428" r:id="rId18"/>
    <p:sldId id="429" r:id="rId19"/>
    <p:sldId id="430" r:id="rId20"/>
    <p:sldId id="398" r:id="rId21"/>
    <p:sldId id="402" r:id="rId22"/>
    <p:sldId id="263" r:id="rId23"/>
    <p:sldId id="437" r:id="rId24"/>
  </p:sldIdLst>
  <p:sldSz cx="9144000" cy="6858000" type="screen4x3"/>
  <p:notesSz cx="6858000" cy="9144000"/>
  <p:defaultTextStyle>
    <a:defPPr>
      <a:defRPr lang="en-US"/>
    </a:defPPr>
    <a:lvl1pPr algn="ctr" rtl="0" fontAlgn="base">
      <a:spcBef>
        <a:spcPct val="0"/>
      </a:spcBef>
      <a:spcAft>
        <a:spcPct val="0"/>
      </a:spcAft>
      <a:defRPr sz="2400" kern="1200" baseline="-25000">
        <a:solidFill>
          <a:schemeClr val="tx1"/>
        </a:solidFill>
        <a:latin typeface="Arial" panose="020B0604020202020204" pitchFamily="34" charset="0"/>
        <a:ea typeface="+mn-ea"/>
        <a:cs typeface="+mn-cs"/>
      </a:defRPr>
    </a:lvl1pPr>
    <a:lvl2pPr marL="457200" algn="ctr" rtl="0" fontAlgn="base">
      <a:spcBef>
        <a:spcPct val="0"/>
      </a:spcBef>
      <a:spcAft>
        <a:spcPct val="0"/>
      </a:spcAft>
      <a:defRPr sz="2400" kern="1200" baseline="-25000">
        <a:solidFill>
          <a:schemeClr val="tx1"/>
        </a:solidFill>
        <a:latin typeface="Arial" panose="020B0604020202020204" pitchFamily="34" charset="0"/>
        <a:ea typeface="+mn-ea"/>
        <a:cs typeface="+mn-cs"/>
      </a:defRPr>
    </a:lvl2pPr>
    <a:lvl3pPr marL="914400" algn="ctr" rtl="0" fontAlgn="base">
      <a:spcBef>
        <a:spcPct val="0"/>
      </a:spcBef>
      <a:spcAft>
        <a:spcPct val="0"/>
      </a:spcAft>
      <a:defRPr sz="2400" kern="1200" baseline="-25000">
        <a:solidFill>
          <a:schemeClr val="tx1"/>
        </a:solidFill>
        <a:latin typeface="Arial" panose="020B0604020202020204" pitchFamily="34" charset="0"/>
        <a:ea typeface="+mn-ea"/>
        <a:cs typeface="+mn-cs"/>
      </a:defRPr>
    </a:lvl3pPr>
    <a:lvl4pPr marL="1371600" algn="ctr" rtl="0" fontAlgn="base">
      <a:spcBef>
        <a:spcPct val="0"/>
      </a:spcBef>
      <a:spcAft>
        <a:spcPct val="0"/>
      </a:spcAft>
      <a:defRPr sz="2400" kern="1200" baseline="-25000">
        <a:solidFill>
          <a:schemeClr val="tx1"/>
        </a:solidFill>
        <a:latin typeface="Arial" panose="020B0604020202020204" pitchFamily="34" charset="0"/>
        <a:ea typeface="+mn-ea"/>
        <a:cs typeface="+mn-cs"/>
      </a:defRPr>
    </a:lvl4pPr>
    <a:lvl5pPr marL="1828800" algn="ctr" rtl="0" fontAlgn="base">
      <a:spcBef>
        <a:spcPct val="0"/>
      </a:spcBef>
      <a:spcAft>
        <a:spcPct val="0"/>
      </a:spcAft>
      <a:defRPr sz="2400" kern="1200" baseline="-25000">
        <a:solidFill>
          <a:schemeClr val="tx1"/>
        </a:solidFill>
        <a:latin typeface="Arial" panose="020B0604020202020204" pitchFamily="34" charset="0"/>
        <a:ea typeface="+mn-ea"/>
        <a:cs typeface="+mn-cs"/>
      </a:defRPr>
    </a:lvl5pPr>
    <a:lvl6pPr marL="2286000" algn="l" defTabSz="914400" rtl="0" eaLnBrk="1" latinLnBrk="0" hangingPunct="1">
      <a:defRPr sz="2400" kern="1200" baseline="-25000">
        <a:solidFill>
          <a:schemeClr val="tx1"/>
        </a:solidFill>
        <a:latin typeface="Arial" panose="020B0604020202020204" pitchFamily="34" charset="0"/>
        <a:ea typeface="+mn-ea"/>
        <a:cs typeface="+mn-cs"/>
      </a:defRPr>
    </a:lvl6pPr>
    <a:lvl7pPr marL="2743200" algn="l" defTabSz="914400" rtl="0" eaLnBrk="1" latinLnBrk="0" hangingPunct="1">
      <a:defRPr sz="2400" kern="1200" baseline="-25000">
        <a:solidFill>
          <a:schemeClr val="tx1"/>
        </a:solidFill>
        <a:latin typeface="Arial" panose="020B0604020202020204" pitchFamily="34" charset="0"/>
        <a:ea typeface="+mn-ea"/>
        <a:cs typeface="+mn-cs"/>
      </a:defRPr>
    </a:lvl7pPr>
    <a:lvl8pPr marL="3200400" algn="l" defTabSz="914400" rtl="0" eaLnBrk="1" latinLnBrk="0" hangingPunct="1">
      <a:defRPr sz="2400" kern="1200" baseline="-25000">
        <a:solidFill>
          <a:schemeClr val="tx1"/>
        </a:solidFill>
        <a:latin typeface="Arial" panose="020B0604020202020204" pitchFamily="34" charset="0"/>
        <a:ea typeface="+mn-ea"/>
        <a:cs typeface="+mn-cs"/>
      </a:defRPr>
    </a:lvl8pPr>
    <a:lvl9pPr marL="3657600" algn="l" defTabSz="914400" rtl="0" eaLnBrk="1" latinLnBrk="0" hangingPunct="1">
      <a:defRPr sz="2400" kern="1200" baseline="-250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05A5B"/>
    <a:srgbClr val="1376BA"/>
    <a:srgbClr val="1C86C0"/>
    <a:srgbClr val="000000"/>
    <a:srgbClr val="FFFF00"/>
    <a:srgbClr val="B3D3EA"/>
    <a:srgbClr val="78ADC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986" autoAdjust="0"/>
    <p:restoredTop sz="95596" autoAdjust="0"/>
  </p:normalViewPr>
  <p:slideViewPr>
    <p:cSldViewPr>
      <p:cViewPr varScale="1">
        <p:scale>
          <a:sx n="86" d="100"/>
          <a:sy n="86" d="100"/>
        </p:scale>
        <p:origin x="1650"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22" name="Rectangle 2">
            <a:extLst>
              <a:ext uri="{FF2B5EF4-FFF2-40B4-BE49-F238E27FC236}">
                <a16:creationId xmlns:a16="http://schemas.microsoft.com/office/drawing/2014/main" id="{CCC39D66-8319-0C91-00A0-ED84B45DB608}"/>
              </a:ext>
            </a:extLst>
          </p:cNvPr>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200" baseline="0"/>
            </a:lvl1pPr>
          </a:lstStyle>
          <a:p>
            <a:endParaRPr lang="en-US" altLang="es-CO"/>
          </a:p>
        </p:txBody>
      </p:sp>
      <p:sp>
        <p:nvSpPr>
          <p:cNvPr id="81923" name="Rectangle 3">
            <a:extLst>
              <a:ext uri="{FF2B5EF4-FFF2-40B4-BE49-F238E27FC236}">
                <a16:creationId xmlns:a16="http://schemas.microsoft.com/office/drawing/2014/main" id="{9EB8DB98-4663-2A59-0A03-DEC921668966}"/>
              </a:ext>
            </a:extLst>
          </p:cNvPr>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baseline="0"/>
            </a:lvl1pPr>
          </a:lstStyle>
          <a:p>
            <a:endParaRPr lang="en-US" altLang="es-CO"/>
          </a:p>
        </p:txBody>
      </p:sp>
      <p:sp>
        <p:nvSpPr>
          <p:cNvPr id="81924" name="Rectangle 4">
            <a:extLst>
              <a:ext uri="{FF2B5EF4-FFF2-40B4-BE49-F238E27FC236}">
                <a16:creationId xmlns:a16="http://schemas.microsoft.com/office/drawing/2014/main" id="{741A0BE6-5B9B-F531-BB99-D716E9E6591E}"/>
              </a:ext>
            </a:extLst>
          </p:cNvPr>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81925" name="Rectangle 5">
            <a:extLst>
              <a:ext uri="{FF2B5EF4-FFF2-40B4-BE49-F238E27FC236}">
                <a16:creationId xmlns:a16="http://schemas.microsoft.com/office/drawing/2014/main" id="{064D016F-4CA5-D06E-883A-1A720C126170}"/>
              </a:ext>
            </a:extLst>
          </p:cNvPr>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s-CO"/>
              <a:t>Click to edit Master text styles</a:t>
            </a:r>
          </a:p>
          <a:p>
            <a:pPr lvl="1"/>
            <a:r>
              <a:rPr lang="en-US" altLang="es-CO"/>
              <a:t>Second level</a:t>
            </a:r>
          </a:p>
          <a:p>
            <a:pPr lvl="2"/>
            <a:r>
              <a:rPr lang="en-US" altLang="es-CO"/>
              <a:t>Third level</a:t>
            </a:r>
          </a:p>
          <a:p>
            <a:pPr lvl="3"/>
            <a:r>
              <a:rPr lang="en-US" altLang="es-CO"/>
              <a:t>Fourth level</a:t>
            </a:r>
          </a:p>
          <a:p>
            <a:pPr lvl="4"/>
            <a:r>
              <a:rPr lang="en-US" altLang="es-CO"/>
              <a:t>Fifth level</a:t>
            </a:r>
          </a:p>
        </p:txBody>
      </p:sp>
      <p:sp>
        <p:nvSpPr>
          <p:cNvPr id="81926" name="Rectangle 6">
            <a:extLst>
              <a:ext uri="{FF2B5EF4-FFF2-40B4-BE49-F238E27FC236}">
                <a16:creationId xmlns:a16="http://schemas.microsoft.com/office/drawing/2014/main" id="{0C3F459C-D18A-DDE6-F2E5-F1FB090F1460}"/>
              </a:ext>
            </a:extLst>
          </p:cNvPr>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a:defRPr sz="1200" baseline="0"/>
            </a:lvl1pPr>
          </a:lstStyle>
          <a:p>
            <a:endParaRPr lang="en-US" altLang="es-CO"/>
          </a:p>
        </p:txBody>
      </p:sp>
      <p:sp>
        <p:nvSpPr>
          <p:cNvPr id="81927" name="Rectangle 7">
            <a:extLst>
              <a:ext uri="{FF2B5EF4-FFF2-40B4-BE49-F238E27FC236}">
                <a16:creationId xmlns:a16="http://schemas.microsoft.com/office/drawing/2014/main" id="{8B5BEDB3-2EB3-0EC4-5661-0CD232121F83}"/>
              </a:ext>
            </a:extLst>
          </p:cNvPr>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baseline="0"/>
            </a:lvl1pPr>
          </a:lstStyle>
          <a:p>
            <a:fld id="{B38E7FBA-7772-4981-943D-685567BA9BDD}" type="slidenum">
              <a:rPr lang="en-US" altLang="es-CO"/>
              <a:pPr/>
              <a:t>‹Nº›</a:t>
            </a:fld>
            <a:endParaRPr lang="en-US" altLang="es-CO"/>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panose="020B0604020202020204" pitchFamily="34" charset="0"/>
        <a:ea typeface="+mn-ea"/>
        <a:cs typeface="+mn-cs"/>
      </a:defRPr>
    </a:lvl1pPr>
    <a:lvl2pPr marL="457200" algn="l" rtl="0" fontAlgn="base">
      <a:spcBef>
        <a:spcPct val="30000"/>
      </a:spcBef>
      <a:spcAft>
        <a:spcPct val="0"/>
      </a:spcAft>
      <a:defRPr sz="1200" kern="1200">
        <a:solidFill>
          <a:schemeClr val="tx1"/>
        </a:solidFill>
        <a:latin typeface="Arial" panose="020B0604020202020204" pitchFamily="34" charset="0"/>
        <a:ea typeface="+mn-ea"/>
        <a:cs typeface="+mn-cs"/>
      </a:defRPr>
    </a:lvl2pPr>
    <a:lvl3pPr marL="914400" algn="l" rtl="0" fontAlgn="base">
      <a:spcBef>
        <a:spcPct val="30000"/>
      </a:spcBef>
      <a:spcAft>
        <a:spcPct val="0"/>
      </a:spcAft>
      <a:defRPr sz="1200" kern="1200">
        <a:solidFill>
          <a:schemeClr val="tx1"/>
        </a:solidFill>
        <a:latin typeface="Arial" panose="020B0604020202020204" pitchFamily="34" charset="0"/>
        <a:ea typeface="+mn-ea"/>
        <a:cs typeface="+mn-cs"/>
      </a:defRPr>
    </a:lvl3pPr>
    <a:lvl4pPr marL="1371600" algn="l" rtl="0" fontAlgn="base">
      <a:spcBef>
        <a:spcPct val="30000"/>
      </a:spcBef>
      <a:spcAft>
        <a:spcPct val="0"/>
      </a:spcAft>
      <a:defRPr sz="1200" kern="1200">
        <a:solidFill>
          <a:schemeClr val="tx1"/>
        </a:solidFill>
        <a:latin typeface="Arial" panose="020B0604020202020204" pitchFamily="34" charset="0"/>
        <a:ea typeface="+mn-ea"/>
        <a:cs typeface="+mn-cs"/>
      </a:defRPr>
    </a:lvl4pPr>
    <a:lvl5pPr marL="1828800" algn="l" rtl="0" fontAlgn="base">
      <a:spcBef>
        <a:spcPct val="30000"/>
      </a:spcBef>
      <a:spcAft>
        <a:spcPct val="0"/>
      </a:spcAft>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25C11F3B-7F14-39BC-39F3-F2D6B1A36A8D}"/>
              </a:ext>
            </a:extLst>
          </p:cNvPr>
          <p:cNvSpPr>
            <a:spLocks noGrp="1" noChangeArrowheads="1"/>
          </p:cNvSpPr>
          <p:nvPr>
            <p:ph type="sldNum" sz="quarter" idx="5"/>
          </p:nvPr>
        </p:nvSpPr>
        <p:spPr>
          <a:ln/>
        </p:spPr>
        <p:txBody>
          <a:bodyPr/>
          <a:lstStyle/>
          <a:p>
            <a:fld id="{699E527D-DCF1-42F9-B0BF-E5D9FA5D27FC}" type="slidenum">
              <a:rPr lang="en-US" altLang="es-CO"/>
              <a:pPr/>
              <a:t>1</a:t>
            </a:fld>
            <a:endParaRPr lang="en-US" altLang="es-CO"/>
          </a:p>
        </p:txBody>
      </p:sp>
      <p:sp>
        <p:nvSpPr>
          <p:cNvPr id="107522" name="Rectangle 2">
            <a:extLst>
              <a:ext uri="{FF2B5EF4-FFF2-40B4-BE49-F238E27FC236}">
                <a16:creationId xmlns:a16="http://schemas.microsoft.com/office/drawing/2014/main" id="{09EE66D0-5C84-4BB7-C389-8A92173831E7}"/>
              </a:ext>
            </a:extLst>
          </p:cNvPr>
          <p:cNvSpPr>
            <a:spLocks noGrp="1" noRot="1" noChangeAspect="1" noChangeArrowheads="1" noTextEdit="1"/>
          </p:cNvSpPr>
          <p:nvPr>
            <p:ph type="sldImg"/>
          </p:nvPr>
        </p:nvSpPr>
        <p:spPr>
          <a:ln/>
        </p:spPr>
      </p:sp>
      <p:sp>
        <p:nvSpPr>
          <p:cNvPr id="107523" name="Rectangle 3">
            <a:extLst>
              <a:ext uri="{FF2B5EF4-FFF2-40B4-BE49-F238E27FC236}">
                <a16:creationId xmlns:a16="http://schemas.microsoft.com/office/drawing/2014/main" id="{19A0982F-C7C7-1AF4-CFD4-6A3492450EA4}"/>
              </a:ext>
            </a:extLst>
          </p:cNvPr>
          <p:cNvSpPr>
            <a:spLocks noGrp="1" noChangeArrowheads="1"/>
          </p:cNvSpPr>
          <p:nvPr>
            <p:ph type="body" idx="1"/>
          </p:nvPr>
        </p:nvSpPr>
        <p:spPr/>
        <p:txBody>
          <a:bodyPr/>
          <a:lstStyle/>
          <a:p>
            <a:endParaRPr lang="es-CO" altLang="es-CO"/>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FE12EFA8-C8DA-5463-3B26-4D227BE23C7B}"/>
              </a:ext>
            </a:extLst>
          </p:cNvPr>
          <p:cNvSpPr>
            <a:spLocks noGrp="1" noChangeArrowheads="1"/>
          </p:cNvSpPr>
          <p:nvPr>
            <p:ph type="sldNum" sz="quarter" idx="5"/>
          </p:nvPr>
        </p:nvSpPr>
        <p:spPr>
          <a:ln/>
        </p:spPr>
        <p:txBody>
          <a:bodyPr/>
          <a:lstStyle/>
          <a:p>
            <a:fld id="{433185B0-7771-4318-8F5F-CDB9A2E68B69}" type="slidenum">
              <a:rPr lang="en-US" altLang="es-CO"/>
              <a:pPr/>
              <a:t>2</a:t>
            </a:fld>
            <a:endParaRPr lang="en-US" altLang="es-CO"/>
          </a:p>
        </p:txBody>
      </p:sp>
      <p:sp>
        <p:nvSpPr>
          <p:cNvPr id="112642" name="Rectangle 2">
            <a:extLst>
              <a:ext uri="{FF2B5EF4-FFF2-40B4-BE49-F238E27FC236}">
                <a16:creationId xmlns:a16="http://schemas.microsoft.com/office/drawing/2014/main" id="{01F380D1-355B-10F4-69DD-02A8297AF312}"/>
              </a:ext>
            </a:extLst>
          </p:cNvPr>
          <p:cNvSpPr>
            <a:spLocks noGrp="1" noRot="1" noChangeAspect="1" noChangeArrowheads="1" noTextEdit="1"/>
          </p:cNvSpPr>
          <p:nvPr>
            <p:ph type="sldImg"/>
          </p:nvPr>
        </p:nvSpPr>
        <p:spPr>
          <a:ln/>
        </p:spPr>
      </p:sp>
      <p:sp>
        <p:nvSpPr>
          <p:cNvPr id="112643" name="Rectangle 3">
            <a:extLst>
              <a:ext uri="{FF2B5EF4-FFF2-40B4-BE49-F238E27FC236}">
                <a16:creationId xmlns:a16="http://schemas.microsoft.com/office/drawing/2014/main" id="{B45E1680-927F-22E6-97B6-4FBDC6DB9FA3}"/>
              </a:ext>
            </a:extLst>
          </p:cNvPr>
          <p:cNvSpPr>
            <a:spLocks noGrp="1" noChangeArrowheads="1"/>
          </p:cNvSpPr>
          <p:nvPr>
            <p:ph type="body" idx="1"/>
          </p:nvPr>
        </p:nvSpPr>
        <p:spPr/>
        <p:txBody>
          <a:bodyPr/>
          <a:lstStyle/>
          <a:p>
            <a:endParaRPr lang="es-CO" altLang="es-CO"/>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5C6EBBDA-A3E9-9F4C-526B-2AF3FEB78826}"/>
              </a:ext>
            </a:extLst>
          </p:cNvPr>
          <p:cNvSpPr>
            <a:spLocks noGrp="1" noChangeArrowheads="1"/>
          </p:cNvSpPr>
          <p:nvPr>
            <p:ph type="sldNum" sz="quarter" idx="5"/>
          </p:nvPr>
        </p:nvSpPr>
        <p:spPr>
          <a:ln/>
        </p:spPr>
        <p:txBody>
          <a:bodyPr/>
          <a:lstStyle/>
          <a:p>
            <a:fld id="{132BF6D1-152A-4CE2-955B-3403F2231806}" type="slidenum">
              <a:rPr lang="en-US" altLang="es-CO"/>
              <a:pPr/>
              <a:t>14</a:t>
            </a:fld>
            <a:endParaRPr lang="en-US" altLang="es-CO"/>
          </a:p>
        </p:txBody>
      </p:sp>
      <p:sp>
        <p:nvSpPr>
          <p:cNvPr id="110594" name="Rectangle 2">
            <a:extLst>
              <a:ext uri="{FF2B5EF4-FFF2-40B4-BE49-F238E27FC236}">
                <a16:creationId xmlns:a16="http://schemas.microsoft.com/office/drawing/2014/main" id="{A3018703-B0E5-CB91-BC19-22E66AD7EE44}"/>
              </a:ext>
            </a:extLst>
          </p:cNvPr>
          <p:cNvSpPr>
            <a:spLocks noGrp="1" noRot="1" noChangeAspect="1" noChangeArrowheads="1" noTextEdit="1"/>
          </p:cNvSpPr>
          <p:nvPr>
            <p:ph type="sldImg"/>
          </p:nvPr>
        </p:nvSpPr>
        <p:spPr>
          <a:ln/>
        </p:spPr>
      </p:sp>
      <p:sp>
        <p:nvSpPr>
          <p:cNvPr id="110595" name="Rectangle 3">
            <a:extLst>
              <a:ext uri="{FF2B5EF4-FFF2-40B4-BE49-F238E27FC236}">
                <a16:creationId xmlns:a16="http://schemas.microsoft.com/office/drawing/2014/main" id="{143F2A33-CE7A-6249-4FDC-06159055B531}"/>
              </a:ext>
            </a:extLst>
          </p:cNvPr>
          <p:cNvSpPr>
            <a:spLocks noGrp="1" noChangeArrowheads="1"/>
          </p:cNvSpPr>
          <p:nvPr>
            <p:ph type="body" idx="1"/>
          </p:nvPr>
        </p:nvSpPr>
        <p:spPr/>
        <p:txBody>
          <a:bodyPr/>
          <a:lstStyle/>
          <a:p>
            <a:endParaRPr lang="es-CO" altLang="es-CO"/>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A9D8C785-EE63-79AB-D144-56AA73ED4A48}"/>
              </a:ext>
            </a:extLst>
          </p:cNvPr>
          <p:cNvSpPr>
            <a:spLocks noGrp="1" noChangeArrowheads="1"/>
          </p:cNvSpPr>
          <p:nvPr>
            <p:ph type="ctrTitle"/>
          </p:nvPr>
        </p:nvSpPr>
        <p:spPr>
          <a:xfrm>
            <a:off x="1228725" y="1524000"/>
            <a:ext cx="7772400" cy="704850"/>
          </a:xfrm>
          <a:effectLst>
            <a:outerShdw algn="ctr" rotWithShape="0">
              <a:schemeClr val="bg2"/>
            </a:outerShdw>
          </a:effectLst>
        </p:spPr>
        <p:txBody>
          <a:bodyPr/>
          <a:lstStyle>
            <a:lvl1pPr algn="r">
              <a:defRPr sz="3600"/>
            </a:lvl1pPr>
          </a:lstStyle>
          <a:p>
            <a:pPr lvl="0"/>
            <a:r>
              <a:rPr lang="es-ES" altLang="es-CO" noProof="0"/>
              <a:t>Haga clic para modificar el estilo de título del patrón</a:t>
            </a:r>
            <a:endParaRPr lang="en-US" altLang="es-CO" noProof="0"/>
          </a:p>
        </p:txBody>
      </p:sp>
      <p:sp>
        <p:nvSpPr>
          <p:cNvPr id="3075" name="Rectangle 3">
            <a:extLst>
              <a:ext uri="{FF2B5EF4-FFF2-40B4-BE49-F238E27FC236}">
                <a16:creationId xmlns:a16="http://schemas.microsoft.com/office/drawing/2014/main" id="{3330882C-147F-BC41-4877-517CCCE5A9E6}"/>
              </a:ext>
            </a:extLst>
          </p:cNvPr>
          <p:cNvSpPr>
            <a:spLocks noGrp="1" noChangeArrowheads="1"/>
          </p:cNvSpPr>
          <p:nvPr>
            <p:ph type="subTitle" idx="1"/>
          </p:nvPr>
        </p:nvSpPr>
        <p:spPr>
          <a:xfrm>
            <a:off x="1228725" y="2209800"/>
            <a:ext cx="7772400" cy="685800"/>
          </a:xfrm>
          <a:effectLst>
            <a:outerShdw algn="ctr" rotWithShape="0">
              <a:schemeClr val="bg2"/>
            </a:outerShdw>
          </a:effectLst>
        </p:spPr>
        <p:txBody>
          <a:bodyPr/>
          <a:lstStyle>
            <a:lvl1pPr marL="0" indent="0" algn="r">
              <a:buFontTx/>
              <a:buNone/>
              <a:defRPr sz="2400"/>
            </a:lvl1pPr>
          </a:lstStyle>
          <a:p>
            <a:pPr lvl="0"/>
            <a:r>
              <a:rPr lang="es-ES" altLang="es-CO" noProof="0"/>
              <a:t>Haga clic para modificar el estilo de subtítulo del patrón</a:t>
            </a:r>
            <a:endParaRPr lang="en-US" altLang="es-CO" noProof="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FE28786-F668-2959-BF93-4990C9E37C0F}"/>
              </a:ext>
            </a:extLst>
          </p:cNvPr>
          <p:cNvSpPr>
            <a:spLocks noGrp="1"/>
          </p:cNvSpPr>
          <p:nvPr>
            <p:ph type="title"/>
          </p:nvPr>
        </p:nvSpPr>
        <p:spPr/>
        <p:txBody>
          <a:bodyPr/>
          <a:lstStyle/>
          <a:p>
            <a:r>
              <a:rPr lang="es-ES"/>
              <a:t>Haga clic para modificar el estilo de título del patrón</a:t>
            </a:r>
            <a:endParaRPr lang="es-CO"/>
          </a:p>
        </p:txBody>
      </p:sp>
      <p:sp>
        <p:nvSpPr>
          <p:cNvPr id="3" name="Marcador de texto vertical 2">
            <a:extLst>
              <a:ext uri="{FF2B5EF4-FFF2-40B4-BE49-F238E27FC236}">
                <a16:creationId xmlns:a16="http://schemas.microsoft.com/office/drawing/2014/main" id="{82E5BC30-0700-DC3F-29A8-BDFABF9B5FF8}"/>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Tree>
    <p:extLst>
      <p:ext uri="{BB962C8B-B14F-4D97-AF65-F5344CB8AC3E}">
        <p14:creationId xmlns:p14="http://schemas.microsoft.com/office/powerpoint/2010/main" val="28868860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C110530F-F197-529A-D6B7-8A3EEBEF7CA4}"/>
              </a:ext>
            </a:extLst>
          </p:cNvPr>
          <p:cNvSpPr>
            <a:spLocks noGrp="1"/>
          </p:cNvSpPr>
          <p:nvPr>
            <p:ph type="title" orient="vert"/>
          </p:nvPr>
        </p:nvSpPr>
        <p:spPr>
          <a:xfrm>
            <a:off x="6515100" y="2209800"/>
            <a:ext cx="1828800" cy="4495800"/>
          </a:xfrm>
        </p:spPr>
        <p:txBody>
          <a:bodyPr vert="eaVert"/>
          <a:lstStyle/>
          <a:p>
            <a:r>
              <a:rPr lang="es-ES"/>
              <a:t>Haga clic para modificar el estilo de título del patrón</a:t>
            </a:r>
            <a:endParaRPr lang="es-CO"/>
          </a:p>
        </p:txBody>
      </p:sp>
      <p:sp>
        <p:nvSpPr>
          <p:cNvPr id="3" name="Marcador de texto vertical 2">
            <a:extLst>
              <a:ext uri="{FF2B5EF4-FFF2-40B4-BE49-F238E27FC236}">
                <a16:creationId xmlns:a16="http://schemas.microsoft.com/office/drawing/2014/main" id="{1FBCCA4C-1B33-4481-8437-C81F4003AB15}"/>
              </a:ext>
            </a:extLst>
          </p:cNvPr>
          <p:cNvSpPr>
            <a:spLocks noGrp="1"/>
          </p:cNvSpPr>
          <p:nvPr>
            <p:ph type="body" orient="vert" idx="1"/>
          </p:nvPr>
        </p:nvSpPr>
        <p:spPr>
          <a:xfrm>
            <a:off x="1028700" y="2209800"/>
            <a:ext cx="5334000" cy="4495800"/>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Tree>
    <p:extLst>
      <p:ext uri="{BB962C8B-B14F-4D97-AF65-F5344CB8AC3E}">
        <p14:creationId xmlns:p14="http://schemas.microsoft.com/office/powerpoint/2010/main" val="29741929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71B83F3-5D65-5BAB-4E87-E4B63B0D9993}"/>
              </a:ext>
            </a:extLst>
          </p:cNvPr>
          <p:cNvSpPr>
            <a:spLocks noGrp="1"/>
          </p:cNvSpPr>
          <p:nvPr>
            <p:ph type="title"/>
          </p:nvPr>
        </p:nvSpPr>
        <p:spPr/>
        <p:txBody>
          <a:bodyPr/>
          <a:lstStyle/>
          <a:p>
            <a:r>
              <a:rPr lang="es-ES"/>
              <a:t>Haga clic para modificar el estilo de título del patrón</a:t>
            </a:r>
            <a:endParaRPr lang="es-CO"/>
          </a:p>
        </p:txBody>
      </p:sp>
      <p:sp>
        <p:nvSpPr>
          <p:cNvPr id="3" name="Marcador de contenido 2">
            <a:extLst>
              <a:ext uri="{FF2B5EF4-FFF2-40B4-BE49-F238E27FC236}">
                <a16:creationId xmlns:a16="http://schemas.microsoft.com/office/drawing/2014/main" id="{10D8954A-AB2C-C8DD-D6C8-D58A495FC979}"/>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Tree>
    <p:extLst>
      <p:ext uri="{BB962C8B-B14F-4D97-AF65-F5344CB8AC3E}">
        <p14:creationId xmlns:p14="http://schemas.microsoft.com/office/powerpoint/2010/main" val="1815314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4E33568-3DF2-29D6-D363-27B9291BE8C9}"/>
              </a:ext>
            </a:extLst>
          </p:cNvPr>
          <p:cNvSpPr>
            <a:spLocks noGrp="1"/>
          </p:cNvSpPr>
          <p:nvPr>
            <p:ph type="title"/>
          </p:nvPr>
        </p:nvSpPr>
        <p:spPr>
          <a:xfrm>
            <a:off x="623888" y="1709738"/>
            <a:ext cx="7886700" cy="2852737"/>
          </a:xfrm>
        </p:spPr>
        <p:txBody>
          <a:bodyPr anchor="b"/>
          <a:lstStyle>
            <a:lvl1pPr>
              <a:defRPr sz="6000"/>
            </a:lvl1pPr>
          </a:lstStyle>
          <a:p>
            <a:r>
              <a:rPr lang="es-ES"/>
              <a:t>Haga clic para modificar el estilo de título del patrón</a:t>
            </a:r>
            <a:endParaRPr lang="es-CO"/>
          </a:p>
        </p:txBody>
      </p:sp>
      <p:sp>
        <p:nvSpPr>
          <p:cNvPr id="3" name="Marcador de texto 2">
            <a:extLst>
              <a:ext uri="{FF2B5EF4-FFF2-40B4-BE49-F238E27FC236}">
                <a16:creationId xmlns:a16="http://schemas.microsoft.com/office/drawing/2014/main" id="{7B6AD811-C479-B0B2-C99C-A7CB2A84D3B0}"/>
              </a:ext>
            </a:extLst>
          </p:cNvPr>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s-ES"/>
              <a:t>Haga clic para modificar los estilos de texto del patrón</a:t>
            </a:r>
          </a:p>
        </p:txBody>
      </p:sp>
    </p:spTree>
    <p:extLst>
      <p:ext uri="{BB962C8B-B14F-4D97-AF65-F5344CB8AC3E}">
        <p14:creationId xmlns:p14="http://schemas.microsoft.com/office/powerpoint/2010/main" val="31123799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B5B9B6C-2E3E-E089-406B-1D9B008B1058}"/>
              </a:ext>
            </a:extLst>
          </p:cNvPr>
          <p:cNvSpPr>
            <a:spLocks noGrp="1"/>
          </p:cNvSpPr>
          <p:nvPr>
            <p:ph type="title"/>
          </p:nvPr>
        </p:nvSpPr>
        <p:spPr/>
        <p:txBody>
          <a:bodyPr/>
          <a:lstStyle/>
          <a:p>
            <a:r>
              <a:rPr lang="es-ES"/>
              <a:t>Haga clic para modificar el estilo de título del patrón</a:t>
            </a:r>
            <a:endParaRPr lang="es-CO"/>
          </a:p>
        </p:txBody>
      </p:sp>
      <p:sp>
        <p:nvSpPr>
          <p:cNvPr id="3" name="Marcador de contenido 2">
            <a:extLst>
              <a:ext uri="{FF2B5EF4-FFF2-40B4-BE49-F238E27FC236}">
                <a16:creationId xmlns:a16="http://schemas.microsoft.com/office/drawing/2014/main" id="{96E89DD2-5A88-8584-8BDD-F5FC5E002E58}"/>
              </a:ext>
            </a:extLst>
          </p:cNvPr>
          <p:cNvSpPr>
            <a:spLocks noGrp="1"/>
          </p:cNvSpPr>
          <p:nvPr>
            <p:ph sz="half" idx="1"/>
          </p:nvPr>
        </p:nvSpPr>
        <p:spPr>
          <a:xfrm>
            <a:off x="1028700" y="2971800"/>
            <a:ext cx="3581400" cy="3733800"/>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contenido 3">
            <a:extLst>
              <a:ext uri="{FF2B5EF4-FFF2-40B4-BE49-F238E27FC236}">
                <a16:creationId xmlns:a16="http://schemas.microsoft.com/office/drawing/2014/main" id="{1A6F393D-B299-803A-8397-63D2F3B2114F}"/>
              </a:ext>
            </a:extLst>
          </p:cNvPr>
          <p:cNvSpPr>
            <a:spLocks noGrp="1"/>
          </p:cNvSpPr>
          <p:nvPr>
            <p:ph sz="half" idx="2"/>
          </p:nvPr>
        </p:nvSpPr>
        <p:spPr>
          <a:xfrm>
            <a:off x="4762500" y="2971800"/>
            <a:ext cx="3581400" cy="3733800"/>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Tree>
    <p:extLst>
      <p:ext uri="{BB962C8B-B14F-4D97-AF65-F5344CB8AC3E}">
        <p14:creationId xmlns:p14="http://schemas.microsoft.com/office/powerpoint/2010/main" val="27335277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1496374-935D-235A-8B2F-39FE787779D5}"/>
              </a:ext>
            </a:extLst>
          </p:cNvPr>
          <p:cNvSpPr>
            <a:spLocks noGrp="1"/>
          </p:cNvSpPr>
          <p:nvPr>
            <p:ph type="title"/>
          </p:nvPr>
        </p:nvSpPr>
        <p:spPr>
          <a:xfrm>
            <a:off x="630238" y="365125"/>
            <a:ext cx="7886700" cy="1325563"/>
          </a:xfrm>
        </p:spPr>
        <p:txBody>
          <a:bodyPr/>
          <a:lstStyle/>
          <a:p>
            <a:r>
              <a:rPr lang="es-ES"/>
              <a:t>Haga clic para modificar el estilo de título del patrón</a:t>
            </a:r>
            <a:endParaRPr lang="es-CO"/>
          </a:p>
        </p:txBody>
      </p:sp>
      <p:sp>
        <p:nvSpPr>
          <p:cNvPr id="3" name="Marcador de texto 2">
            <a:extLst>
              <a:ext uri="{FF2B5EF4-FFF2-40B4-BE49-F238E27FC236}">
                <a16:creationId xmlns:a16="http://schemas.microsoft.com/office/drawing/2014/main" id="{6E788178-FCC0-F766-F2C5-237B28C46018}"/>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1BB43E09-351F-66DF-EF28-2A30A1C7BBBE}"/>
              </a:ext>
            </a:extLst>
          </p:cNvPr>
          <p:cNvSpPr>
            <a:spLocks noGrp="1"/>
          </p:cNvSpPr>
          <p:nvPr>
            <p:ph sz="half" idx="2"/>
          </p:nvPr>
        </p:nvSpPr>
        <p:spPr>
          <a:xfrm>
            <a:off x="630238" y="2505075"/>
            <a:ext cx="386873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5" name="Marcador de texto 4">
            <a:extLst>
              <a:ext uri="{FF2B5EF4-FFF2-40B4-BE49-F238E27FC236}">
                <a16:creationId xmlns:a16="http://schemas.microsoft.com/office/drawing/2014/main" id="{072D926D-3004-7759-896B-05501DA959BF}"/>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BD2EEF60-8B9B-F498-ECFB-D5FB531A4F34}"/>
              </a:ext>
            </a:extLst>
          </p:cNvPr>
          <p:cNvSpPr>
            <a:spLocks noGrp="1"/>
          </p:cNvSpPr>
          <p:nvPr>
            <p:ph sz="quarter" idx="4"/>
          </p:nvPr>
        </p:nvSpPr>
        <p:spPr>
          <a:xfrm>
            <a:off x="4629150" y="2505075"/>
            <a:ext cx="38877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Tree>
    <p:extLst>
      <p:ext uri="{BB962C8B-B14F-4D97-AF65-F5344CB8AC3E}">
        <p14:creationId xmlns:p14="http://schemas.microsoft.com/office/powerpoint/2010/main" val="26848358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2C69293-0BBB-6F0A-CD1A-87AEEFF489A5}"/>
              </a:ext>
            </a:extLst>
          </p:cNvPr>
          <p:cNvSpPr>
            <a:spLocks noGrp="1"/>
          </p:cNvSpPr>
          <p:nvPr>
            <p:ph type="title"/>
          </p:nvPr>
        </p:nvSpPr>
        <p:spPr/>
        <p:txBody>
          <a:bodyPr/>
          <a:lstStyle/>
          <a:p>
            <a:r>
              <a:rPr lang="es-ES"/>
              <a:t>Haga clic para modificar el estilo de título del patrón</a:t>
            </a:r>
            <a:endParaRPr lang="es-CO"/>
          </a:p>
        </p:txBody>
      </p:sp>
    </p:spTree>
    <p:extLst>
      <p:ext uri="{BB962C8B-B14F-4D97-AF65-F5344CB8AC3E}">
        <p14:creationId xmlns:p14="http://schemas.microsoft.com/office/powerpoint/2010/main" val="38066394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Tree>
    <p:extLst>
      <p:ext uri="{BB962C8B-B14F-4D97-AF65-F5344CB8AC3E}">
        <p14:creationId xmlns:p14="http://schemas.microsoft.com/office/powerpoint/2010/main" val="32260848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F0217E6-ABE5-6796-9F9A-F987A4C15014}"/>
              </a:ext>
            </a:extLst>
          </p:cNvPr>
          <p:cNvSpPr>
            <a:spLocks noGrp="1"/>
          </p:cNvSpPr>
          <p:nvPr>
            <p:ph type="title"/>
          </p:nvPr>
        </p:nvSpPr>
        <p:spPr>
          <a:xfrm>
            <a:off x="630238" y="457200"/>
            <a:ext cx="2949575" cy="1600200"/>
          </a:xfrm>
        </p:spPr>
        <p:txBody>
          <a:bodyPr anchor="b"/>
          <a:lstStyle>
            <a:lvl1pPr>
              <a:defRPr sz="3200"/>
            </a:lvl1pPr>
          </a:lstStyle>
          <a:p>
            <a:r>
              <a:rPr lang="es-ES"/>
              <a:t>Haga clic para modificar el estilo de título del patrón</a:t>
            </a:r>
            <a:endParaRPr lang="es-CO"/>
          </a:p>
        </p:txBody>
      </p:sp>
      <p:sp>
        <p:nvSpPr>
          <p:cNvPr id="3" name="Marcador de contenido 2">
            <a:extLst>
              <a:ext uri="{FF2B5EF4-FFF2-40B4-BE49-F238E27FC236}">
                <a16:creationId xmlns:a16="http://schemas.microsoft.com/office/drawing/2014/main" id="{E7624039-7BFC-C800-4C18-BF169389A5D9}"/>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texto 3">
            <a:extLst>
              <a:ext uri="{FF2B5EF4-FFF2-40B4-BE49-F238E27FC236}">
                <a16:creationId xmlns:a16="http://schemas.microsoft.com/office/drawing/2014/main" id="{9218994B-1D7B-8A70-1E6F-F9292D7B2296}"/>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Tree>
    <p:extLst>
      <p:ext uri="{BB962C8B-B14F-4D97-AF65-F5344CB8AC3E}">
        <p14:creationId xmlns:p14="http://schemas.microsoft.com/office/powerpoint/2010/main" val="5064073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A6B81CE-EBBE-3ACD-EBB7-9E736D4A05EB}"/>
              </a:ext>
            </a:extLst>
          </p:cNvPr>
          <p:cNvSpPr>
            <a:spLocks noGrp="1"/>
          </p:cNvSpPr>
          <p:nvPr>
            <p:ph type="title"/>
          </p:nvPr>
        </p:nvSpPr>
        <p:spPr>
          <a:xfrm>
            <a:off x="630238" y="457200"/>
            <a:ext cx="2949575" cy="1600200"/>
          </a:xfrm>
        </p:spPr>
        <p:txBody>
          <a:bodyPr anchor="b"/>
          <a:lstStyle>
            <a:lvl1pPr>
              <a:defRPr sz="3200"/>
            </a:lvl1pPr>
          </a:lstStyle>
          <a:p>
            <a:r>
              <a:rPr lang="es-ES"/>
              <a:t>Haga clic para modificar el estilo de título del patrón</a:t>
            </a:r>
            <a:endParaRPr lang="es-CO"/>
          </a:p>
        </p:txBody>
      </p:sp>
      <p:sp>
        <p:nvSpPr>
          <p:cNvPr id="3" name="Marcador de posición de imagen 2">
            <a:extLst>
              <a:ext uri="{FF2B5EF4-FFF2-40B4-BE49-F238E27FC236}">
                <a16:creationId xmlns:a16="http://schemas.microsoft.com/office/drawing/2014/main" id="{70974064-6A92-C081-7C92-8ED06D8503A7}"/>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a:t>Haga clic en el icono para agregar una imagen</a:t>
            </a:r>
            <a:endParaRPr lang="es-CO"/>
          </a:p>
        </p:txBody>
      </p:sp>
      <p:sp>
        <p:nvSpPr>
          <p:cNvPr id="4" name="Marcador de texto 3">
            <a:extLst>
              <a:ext uri="{FF2B5EF4-FFF2-40B4-BE49-F238E27FC236}">
                <a16:creationId xmlns:a16="http://schemas.microsoft.com/office/drawing/2014/main" id="{5B19954D-34B2-6357-A5B5-40C17C0641AA}"/>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Tree>
    <p:extLst>
      <p:ext uri="{BB962C8B-B14F-4D97-AF65-F5344CB8AC3E}">
        <p14:creationId xmlns:p14="http://schemas.microsoft.com/office/powerpoint/2010/main" val="25942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1B8F47E5-6F9C-7EFA-480A-307405023664}"/>
              </a:ext>
            </a:extLst>
          </p:cNvPr>
          <p:cNvSpPr>
            <a:spLocks noGrp="1" noChangeArrowheads="1"/>
          </p:cNvSpPr>
          <p:nvPr>
            <p:ph type="title"/>
          </p:nvPr>
        </p:nvSpPr>
        <p:spPr bwMode="auto">
          <a:xfrm>
            <a:off x="1028700" y="2209800"/>
            <a:ext cx="7315200" cy="71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s-ES" altLang="es-CO"/>
              <a:t>Haga clic para modificar el estilo de título del patrón</a:t>
            </a:r>
            <a:endParaRPr lang="en-US" altLang="es-CO"/>
          </a:p>
        </p:txBody>
      </p:sp>
      <p:sp>
        <p:nvSpPr>
          <p:cNvPr id="1027" name="Rectangle 3">
            <a:extLst>
              <a:ext uri="{FF2B5EF4-FFF2-40B4-BE49-F238E27FC236}">
                <a16:creationId xmlns:a16="http://schemas.microsoft.com/office/drawing/2014/main" id="{9ED1D929-3E61-B125-41C8-71401ACDD658}"/>
              </a:ext>
            </a:extLst>
          </p:cNvPr>
          <p:cNvSpPr>
            <a:spLocks noGrp="1" noChangeArrowheads="1"/>
          </p:cNvSpPr>
          <p:nvPr>
            <p:ph type="body" idx="1"/>
          </p:nvPr>
        </p:nvSpPr>
        <p:spPr bwMode="auto">
          <a:xfrm>
            <a:off x="1028700" y="2971800"/>
            <a:ext cx="7315200" cy="3733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s-ES" altLang="es-CO"/>
              <a:t>Haga clic para modificar los estilos de texto del patrón</a:t>
            </a:r>
          </a:p>
          <a:p>
            <a:pPr lvl="1"/>
            <a:r>
              <a:rPr lang="es-ES" altLang="es-CO"/>
              <a:t>Segundo nivel</a:t>
            </a:r>
          </a:p>
          <a:p>
            <a:pPr lvl="2"/>
            <a:r>
              <a:rPr lang="es-ES" altLang="es-CO"/>
              <a:t>Tercer nivel</a:t>
            </a:r>
          </a:p>
          <a:p>
            <a:pPr lvl="3"/>
            <a:r>
              <a:rPr lang="es-ES" altLang="es-CO"/>
              <a:t>Cuarto nivel</a:t>
            </a:r>
          </a:p>
          <a:p>
            <a:pPr lvl="4"/>
            <a:r>
              <a:rPr lang="es-ES" altLang="es-CO"/>
              <a:t>Quinto nivel</a:t>
            </a:r>
            <a:endParaRPr lang="en-US" altLang="es-CO"/>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rtl="0" eaLnBrk="1" fontAlgn="base" hangingPunct="1">
        <a:spcBef>
          <a:spcPct val="0"/>
        </a:spcBef>
        <a:spcAft>
          <a:spcPct val="0"/>
        </a:spcAft>
        <a:defRPr sz="4400" kern="1200">
          <a:solidFill>
            <a:srgbClr val="105A5B"/>
          </a:solidFill>
          <a:latin typeface="+mj-lt"/>
          <a:ea typeface="+mj-ea"/>
          <a:cs typeface="+mj-cs"/>
        </a:defRPr>
      </a:lvl1pPr>
      <a:lvl2pPr algn="l" rtl="0" eaLnBrk="1" fontAlgn="base" hangingPunct="1">
        <a:spcBef>
          <a:spcPct val="0"/>
        </a:spcBef>
        <a:spcAft>
          <a:spcPct val="0"/>
        </a:spcAft>
        <a:defRPr sz="4400">
          <a:solidFill>
            <a:srgbClr val="105A5B"/>
          </a:solidFill>
          <a:latin typeface="Microsoft Sans Serif" panose="020B0604020202020204" pitchFamily="34" charset="0"/>
        </a:defRPr>
      </a:lvl2pPr>
      <a:lvl3pPr algn="l" rtl="0" eaLnBrk="1" fontAlgn="base" hangingPunct="1">
        <a:spcBef>
          <a:spcPct val="0"/>
        </a:spcBef>
        <a:spcAft>
          <a:spcPct val="0"/>
        </a:spcAft>
        <a:defRPr sz="4400">
          <a:solidFill>
            <a:srgbClr val="105A5B"/>
          </a:solidFill>
          <a:latin typeface="Microsoft Sans Serif" panose="020B0604020202020204" pitchFamily="34" charset="0"/>
        </a:defRPr>
      </a:lvl3pPr>
      <a:lvl4pPr algn="l" rtl="0" eaLnBrk="1" fontAlgn="base" hangingPunct="1">
        <a:spcBef>
          <a:spcPct val="0"/>
        </a:spcBef>
        <a:spcAft>
          <a:spcPct val="0"/>
        </a:spcAft>
        <a:defRPr sz="4400">
          <a:solidFill>
            <a:srgbClr val="105A5B"/>
          </a:solidFill>
          <a:latin typeface="Microsoft Sans Serif" panose="020B0604020202020204" pitchFamily="34" charset="0"/>
        </a:defRPr>
      </a:lvl4pPr>
      <a:lvl5pPr algn="l" rtl="0" eaLnBrk="1" fontAlgn="base" hangingPunct="1">
        <a:spcBef>
          <a:spcPct val="0"/>
        </a:spcBef>
        <a:spcAft>
          <a:spcPct val="0"/>
        </a:spcAft>
        <a:defRPr sz="4400">
          <a:solidFill>
            <a:srgbClr val="105A5B"/>
          </a:solidFill>
          <a:latin typeface="Microsoft Sans Serif" panose="020B0604020202020204" pitchFamily="34" charset="0"/>
        </a:defRPr>
      </a:lvl5pPr>
      <a:lvl6pPr marL="457200" algn="l" rtl="0" eaLnBrk="1" fontAlgn="base" hangingPunct="1">
        <a:spcBef>
          <a:spcPct val="0"/>
        </a:spcBef>
        <a:spcAft>
          <a:spcPct val="0"/>
        </a:spcAft>
        <a:defRPr sz="4400">
          <a:solidFill>
            <a:srgbClr val="105A5B"/>
          </a:solidFill>
          <a:latin typeface="Microsoft Sans Serif" panose="020B0604020202020204" pitchFamily="34" charset="0"/>
        </a:defRPr>
      </a:lvl6pPr>
      <a:lvl7pPr marL="914400" algn="l" rtl="0" eaLnBrk="1" fontAlgn="base" hangingPunct="1">
        <a:spcBef>
          <a:spcPct val="0"/>
        </a:spcBef>
        <a:spcAft>
          <a:spcPct val="0"/>
        </a:spcAft>
        <a:defRPr sz="4400">
          <a:solidFill>
            <a:srgbClr val="105A5B"/>
          </a:solidFill>
          <a:latin typeface="Microsoft Sans Serif" panose="020B0604020202020204" pitchFamily="34" charset="0"/>
        </a:defRPr>
      </a:lvl7pPr>
      <a:lvl8pPr marL="1371600" algn="l" rtl="0" eaLnBrk="1" fontAlgn="base" hangingPunct="1">
        <a:spcBef>
          <a:spcPct val="0"/>
        </a:spcBef>
        <a:spcAft>
          <a:spcPct val="0"/>
        </a:spcAft>
        <a:defRPr sz="4400">
          <a:solidFill>
            <a:srgbClr val="105A5B"/>
          </a:solidFill>
          <a:latin typeface="Microsoft Sans Serif" panose="020B0604020202020204" pitchFamily="34" charset="0"/>
        </a:defRPr>
      </a:lvl8pPr>
      <a:lvl9pPr marL="1828800" algn="l" rtl="0" eaLnBrk="1" fontAlgn="base" hangingPunct="1">
        <a:spcBef>
          <a:spcPct val="0"/>
        </a:spcBef>
        <a:spcAft>
          <a:spcPct val="0"/>
        </a:spcAft>
        <a:defRPr sz="4400">
          <a:solidFill>
            <a:srgbClr val="105A5B"/>
          </a:solidFill>
          <a:latin typeface="Microsoft Sans Serif" panose="020B0604020202020204" pitchFamily="34" charset="0"/>
        </a:defRPr>
      </a:lvl9pPr>
    </p:titleStyle>
    <p:bodyStyle>
      <a:lvl1pPr marL="342900" indent="-342900" algn="l" rtl="0" eaLnBrk="1" fontAlgn="base" hangingPunct="1">
        <a:spcBef>
          <a:spcPct val="20000"/>
        </a:spcBef>
        <a:spcAft>
          <a:spcPct val="0"/>
        </a:spcAft>
        <a:buChar char="•"/>
        <a:defRPr sz="3200" kern="1200">
          <a:solidFill>
            <a:srgbClr val="105A5B"/>
          </a:solidFill>
          <a:latin typeface="+mn-lt"/>
          <a:ea typeface="+mn-ea"/>
          <a:cs typeface="+mn-cs"/>
        </a:defRPr>
      </a:lvl1pPr>
      <a:lvl2pPr marL="742950" indent="-285750" algn="l" rtl="0" eaLnBrk="1" fontAlgn="base" hangingPunct="1">
        <a:spcBef>
          <a:spcPct val="20000"/>
        </a:spcBef>
        <a:spcAft>
          <a:spcPct val="0"/>
        </a:spcAft>
        <a:buChar char="–"/>
        <a:defRPr sz="2800" kern="1200">
          <a:solidFill>
            <a:srgbClr val="105A5B"/>
          </a:solidFill>
          <a:latin typeface="+mn-lt"/>
          <a:ea typeface="+mn-ea"/>
          <a:cs typeface="+mn-cs"/>
        </a:defRPr>
      </a:lvl2pPr>
      <a:lvl3pPr marL="1143000" indent="-228600" algn="l" rtl="0" eaLnBrk="1" fontAlgn="base" hangingPunct="1">
        <a:spcBef>
          <a:spcPct val="20000"/>
        </a:spcBef>
        <a:spcAft>
          <a:spcPct val="0"/>
        </a:spcAft>
        <a:buChar char="•"/>
        <a:defRPr sz="2400" kern="1200">
          <a:solidFill>
            <a:srgbClr val="105A5B"/>
          </a:solidFill>
          <a:latin typeface="+mn-lt"/>
          <a:ea typeface="+mn-ea"/>
          <a:cs typeface="+mn-cs"/>
        </a:defRPr>
      </a:lvl3pPr>
      <a:lvl4pPr marL="1600200" indent="-228600" algn="l" rtl="0" eaLnBrk="1" fontAlgn="base" hangingPunct="1">
        <a:spcBef>
          <a:spcPct val="20000"/>
        </a:spcBef>
        <a:spcAft>
          <a:spcPct val="0"/>
        </a:spcAft>
        <a:buChar char="–"/>
        <a:defRPr sz="2000" kern="1200">
          <a:solidFill>
            <a:srgbClr val="105A5B"/>
          </a:solidFill>
          <a:latin typeface="+mn-lt"/>
          <a:ea typeface="+mn-ea"/>
          <a:cs typeface="+mn-cs"/>
        </a:defRPr>
      </a:lvl4pPr>
      <a:lvl5pPr marL="2057400" indent="-228600" algn="l" rtl="0" eaLnBrk="1" fontAlgn="base" hangingPunct="1">
        <a:spcBef>
          <a:spcPct val="20000"/>
        </a:spcBef>
        <a:spcAft>
          <a:spcPct val="0"/>
        </a:spcAft>
        <a:buChar char="»"/>
        <a:defRPr sz="2000" kern="1200">
          <a:solidFill>
            <a:srgbClr val="105A5B"/>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1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a:extLst>
              <a:ext uri="{FF2B5EF4-FFF2-40B4-BE49-F238E27FC236}">
                <a16:creationId xmlns:a16="http://schemas.microsoft.com/office/drawing/2014/main" id="{4CA334F0-E85A-FA04-D994-D6056EA39D74}"/>
              </a:ext>
            </a:extLst>
          </p:cNvPr>
          <p:cNvSpPr/>
          <p:nvPr/>
        </p:nvSpPr>
        <p:spPr bwMode="auto">
          <a:xfrm>
            <a:off x="4718124" y="2780928"/>
            <a:ext cx="4283968" cy="3672408"/>
          </a:xfrm>
          <a:prstGeom prst="rect">
            <a:avLst/>
          </a:prstGeom>
          <a:gradFill rotWithShape="1">
            <a:gsLst>
              <a:gs pos="0">
                <a:schemeClr val="bg2">
                  <a:gamma/>
                  <a:tint val="26667"/>
                  <a:invGamma/>
                </a:schemeClr>
              </a:gs>
              <a:gs pos="100000">
                <a:schemeClr val="bg2">
                  <a:alpha val="14999"/>
                </a:schemeClr>
              </a:gs>
            </a:gsLst>
            <a:lin ang="5400000" scaled="1"/>
          </a:gra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s-CO" sz="2400" b="0" i="0" u="none" strike="noStrike" cap="none" normalizeH="0" baseline="-25000">
              <a:ln>
                <a:noFill/>
              </a:ln>
              <a:solidFill>
                <a:schemeClr val="tx1"/>
              </a:solidFill>
              <a:effectLst/>
              <a:latin typeface="Arial" panose="020B0604020202020204" pitchFamily="34" charset="0"/>
            </a:endParaRPr>
          </a:p>
        </p:txBody>
      </p:sp>
      <p:sp>
        <p:nvSpPr>
          <p:cNvPr id="2050" name="Rectangle 2">
            <a:extLst>
              <a:ext uri="{FF2B5EF4-FFF2-40B4-BE49-F238E27FC236}">
                <a16:creationId xmlns:a16="http://schemas.microsoft.com/office/drawing/2014/main" id="{66184613-BFD6-1390-E5C9-EAC54572858D}"/>
              </a:ext>
            </a:extLst>
          </p:cNvPr>
          <p:cNvSpPr>
            <a:spLocks noGrp="1" noChangeArrowheads="1"/>
          </p:cNvSpPr>
          <p:nvPr>
            <p:ph type="ctrTitle"/>
          </p:nvPr>
        </p:nvSpPr>
        <p:spPr>
          <a:xfrm>
            <a:off x="2092772" y="1833538"/>
            <a:ext cx="7056784" cy="704850"/>
          </a:xfrm>
        </p:spPr>
        <p:txBody>
          <a:bodyPr/>
          <a:lstStyle/>
          <a:p>
            <a:r>
              <a:rPr lang="en-US" altLang="es-CO" sz="2800" dirty="0"/>
              <a:t>ÉTICA EN  ENFERMERÍA</a:t>
            </a:r>
          </a:p>
        </p:txBody>
      </p:sp>
      <p:sp>
        <p:nvSpPr>
          <p:cNvPr id="2" name="Marcador de contenido 2">
            <a:extLst>
              <a:ext uri="{FF2B5EF4-FFF2-40B4-BE49-F238E27FC236}">
                <a16:creationId xmlns:a16="http://schemas.microsoft.com/office/drawing/2014/main" id="{0BC64E3B-9410-A877-C95C-6E9D0D6791D4}"/>
              </a:ext>
            </a:extLst>
          </p:cNvPr>
          <p:cNvSpPr>
            <a:spLocks noGrp="1"/>
          </p:cNvSpPr>
          <p:nvPr>
            <p:ph type="subTitle" idx="1"/>
          </p:nvPr>
        </p:nvSpPr>
        <p:spPr>
          <a:xfrm>
            <a:off x="4718124" y="2852936"/>
            <a:ext cx="4283968" cy="3007196"/>
          </a:xfrm>
        </p:spPr>
        <p:txBody>
          <a:bodyPr>
            <a:normAutofit fontScale="70000" lnSpcReduction="20000"/>
          </a:bodyPr>
          <a:lstStyle/>
          <a:p>
            <a:pPr algn="ctr">
              <a:buNone/>
            </a:pPr>
            <a:r>
              <a:rPr lang="es-ES" sz="2200" b="1" dirty="0">
                <a:solidFill>
                  <a:srgbClr val="7030A0"/>
                </a:solidFill>
                <a:latin typeface="+mj-lt"/>
              </a:rPr>
              <a:t>MAGISTRADOS </a:t>
            </a:r>
            <a:endParaRPr lang="es-CO" sz="2200" b="1" dirty="0">
              <a:solidFill>
                <a:srgbClr val="7030A0"/>
              </a:solidFill>
              <a:latin typeface="+mj-lt"/>
            </a:endParaRPr>
          </a:p>
          <a:p>
            <a:pPr algn="ctr">
              <a:buNone/>
            </a:pPr>
            <a:r>
              <a:rPr lang="es-ES" sz="2200" b="1" dirty="0">
                <a:solidFill>
                  <a:schemeClr val="tx2">
                    <a:lumMod val="75000"/>
                  </a:schemeClr>
                </a:solidFill>
                <a:latin typeface="+mj-lt"/>
              </a:rPr>
              <a:t>OSCAR ANDRÉS ÁLVAREZ RIOS</a:t>
            </a:r>
            <a:endParaRPr lang="es-CO" sz="2200" b="1" dirty="0">
              <a:solidFill>
                <a:schemeClr val="tx2">
                  <a:lumMod val="75000"/>
                </a:schemeClr>
              </a:solidFill>
              <a:latin typeface="+mj-lt"/>
            </a:endParaRPr>
          </a:p>
          <a:p>
            <a:pPr algn="ctr">
              <a:buNone/>
            </a:pPr>
            <a:r>
              <a:rPr lang="es-CO" sz="2200" b="1" dirty="0">
                <a:solidFill>
                  <a:schemeClr val="tx2">
                    <a:lumMod val="75000"/>
                  </a:schemeClr>
                </a:solidFill>
                <a:latin typeface="+mj-lt"/>
              </a:rPr>
              <a:t>ALBA ROCÍO QUINTERO TABARES</a:t>
            </a:r>
          </a:p>
          <a:p>
            <a:pPr algn="ctr">
              <a:buNone/>
            </a:pPr>
            <a:r>
              <a:rPr lang="es-CO" sz="2200" b="1" dirty="0">
                <a:solidFill>
                  <a:schemeClr val="tx2">
                    <a:lumMod val="75000"/>
                  </a:schemeClr>
                </a:solidFill>
                <a:latin typeface="+mj-lt"/>
              </a:rPr>
              <a:t>ALBA LUCÍA VÉLEZ ARANGO</a:t>
            </a:r>
          </a:p>
          <a:p>
            <a:pPr algn="ctr">
              <a:buNone/>
            </a:pPr>
            <a:r>
              <a:rPr lang="es-ES" sz="2200" b="1" dirty="0">
                <a:solidFill>
                  <a:schemeClr val="tx2">
                    <a:lumMod val="75000"/>
                  </a:schemeClr>
                </a:solidFill>
                <a:latin typeface="+mj-lt"/>
              </a:rPr>
              <a:t>JOHN EDISON CÁRDENAS  GALVIS</a:t>
            </a:r>
            <a:endParaRPr lang="es-CO" sz="2200" b="1" dirty="0">
              <a:solidFill>
                <a:schemeClr val="tx2">
                  <a:lumMod val="75000"/>
                </a:schemeClr>
              </a:solidFill>
              <a:latin typeface="+mj-lt"/>
            </a:endParaRPr>
          </a:p>
          <a:p>
            <a:pPr algn="ctr">
              <a:buNone/>
            </a:pPr>
            <a:r>
              <a:rPr lang="es-ES" sz="2200" b="1" dirty="0">
                <a:solidFill>
                  <a:schemeClr val="tx2">
                    <a:lumMod val="75000"/>
                  </a:schemeClr>
                </a:solidFill>
                <a:latin typeface="+mj-lt"/>
              </a:rPr>
              <a:t>L</a:t>
            </a:r>
            <a:r>
              <a:rPr lang="es-CO" sz="2200" b="1" dirty="0">
                <a:solidFill>
                  <a:schemeClr val="tx2">
                    <a:lumMod val="75000"/>
                  </a:schemeClr>
                </a:solidFill>
                <a:latin typeface="+mj-lt"/>
              </a:rPr>
              <a:t>UZ ANGELA CORREA RAMÍREZ</a:t>
            </a:r>
            <a:endParaRPr lang="es-CO" sz="2200" b="1" dirty="0">
              <a:solidFill>
                <a:srgbClr val="FF0000"/>
              </a:solidFill>
              <a:latin typeface="+mj-lt"/>
            </a:endParaRPr>
          </a:p>
          <a:p>
            <a:pPr lvl="0" algn="ctr">
              <a:buClr>
                <a:srgbClr val="5FCBEF"/>
              </a:buClr>
              <a:buNone/>
            </a:pPr>
            <a:endParaRPr lang="es-CO" sz="2200" b="1" dirty="0">
              <a:solidFill>
                <a:srgbClr val="2C3C43">
                  <a:lumMod val="75000"/>
                </a:srgbClr>
              </a:solidFill>
              <a:latin typeface="+mj-lt"/>
            </a:endParaRPr>
          </a:p>
          <a:p>
            <a:pPr lvl="0" algn="ctr">
              <a:buClr>
                <a:srgbClr val="5FCBEF"/>
              </a:buClr>
              <a:buNone/>
            </a:pPr>
            <a:r>
              <a:rPr lang="es-CO" sz="2200" b="1" dirty="0">
                <a:solidFill>
                  <a:srgbClr val="2C3C43">
                    <a:lumMod val="75000"/>
                  </a:srgbClr>
                </a:solidFill>
                <a:latin typeface="+mj-lt"/>
              </a:rPr>
              <a:t>CLAUDIA PATRICIA GAVIRIA GALLO  </a:t>
            </a:r>
            <a:r>
              <a:rPr lang="es-CO" sz="2200" b="1" dirty="0">
                <a:solidFill>
                  <a:srgbClr val="7030A0"/>
                </a:solidFill>
                <a:latin typeface="+mj-lt"/>
              </a:rPr>
              <a:t>ABOGADA</a:t>
            </a:r>
          </a:p>
          <a:p>
            <a:pPr lvl="0" algn="ctr">
              <a:buClr>
                <a:srgbClr val="5FCBEF"/>
              </a:buClr>
              <a:buNone/>
            </a:pPr>
            <a:r>
              <a:rPr lang="es-CO" sz="2200" b="1" dirty="0">
                <a:solidFill>
                  <a:srgbClr val="2C3C43">
                    <a:lumMod val="75000"/>
                  </a:srgbClr>
                </a:solidFill>
                <a:latin typeface="+mj-lt"/>
              </a:rPr>
              <a:t>AIDEE GONZÁLEZ  </a:t>
            </a:r>
            <a:r>
              <a:rPr lang="es-CO" sz="2200" b="1" dirty="0">
                <a:solidFill>
                  <a:srgbClr val="7030A0"/>
                </a:solidFill>
                <a:latin typeface="+mj-lt"/>
              </a:rPr>
              <a:t>CONTADORA</a:t>
            </a:r>
          </a:p>
          <a:p>
            <a:pPr lvl="0" algn="ctr">
              <a:buClr>
                <a:srgbClr val="5FCBEF"/>
              </a:buClr>
              <a:buNone/>
            </a:pPr>
            <a:r>
              <a:rPr lang="es-CO" sz="2200" b="1" dirty="0">
                <a:solidFill>
                  <a:srgbClr val="2C3C43">
                    <a:lumMod val="75000"/>
                  </a:srgbClr>
                </a:solidFill>
                <a:latin typeface="+mj-lt"/>
              </a:rPr>
              <a:t>BERNELLY PÉREZ MAYORCA  </a:t>
            </a:r>
            <a:r>
              <a:rPr lang="es-CO" sz="2200" b="1" dirty="0">
                <a:solidFill>
                  <a:srgbClr val="7030A0"/>
                </a:solidFill>
                <a:latin typeface="+mj-lt"/>
              </a:rPr>
              <a:t>AUXILIAR ADMINISTRATIVA</a:t>
            </a:r>
          </a:p>
          <a:p>
            <a:pPr algn="ctr">
              <a:buNone/>
            </a:pPr>
            <a:endParaRPr lang="es-CO" sz="2200" b="1" dirty="0">
              <a:solidFill>
                <a:srgbClr val="7030A0"/>
              </a:solidFill>
              <a:latin typeface="Comic Sans MS" panose="030F0702030302020204" pitchFamily="66" charset="0"/>
            </a:endParaRPr>
          </a:p>
          <a:p>
            <a:pPr algn="ctr">
              <a:buNone/>
            </a:pPr>
            <a:endParaRPr lang="es-CO" sz="2200" b="1" dirty="0">
              <a:solidFill>
                <a:srgbClr val="FF0000"/>
              </a:solidFill>
              <a:latin typeface="Comic Sans MS" panose="030F0702030302020204" pitchFamily="66" charset="0"/>
            </a:endParaRPr>
          </a:p>
          <a:p>
            <a:pPr marL="0" indent="0">
              <a:buNone/>
            </a:pPr>
            <a:endParaRPr lang="es-CO" b="1" dirty="0">
              <a:latin typeface="Comic Sans MS" panose="030F0702030302020204" pitchFamily="66"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323528" y="2708920"/>
            <a:ext cx="5112567" cy="3373178"/>
          </a:xfrm>
        </p:spPr>
        <p:txBody>
          <a:bodyPr>
            <a:normAutofit/>
          </a:bodyPr>
          <a:lstStyle/>
          <a:p>
            <a:pPr marL="0" indent="0" algn="just">
              <a:buNone/>
            </a:pPr>
            <a:r>
              <a:rPr lang="es-CO" sz="2700" b="1" dirty="0">
                <a:solidFill>
                  <a:schemeClr val="bg2"/>
                </a:solidFill>
                <a:latin typeface="Calibri" panose="020F0502020204030204" pitchFamily="34" charset="0"/>
                <a:ea typeface="Calibri" panose="020F0502020204030204" pitchFamily="34" charset="0"/>
                <a:cs typeface="Calibri" panose="020F0502020204030204" pitchFamily="34" charset="0"/>
              </a:rPr>
              <a:t>Es necesario formar profesionales de la enfermería en el que los valores éticos humanistas sean la premisa fundamental para lograr la excelencia en la calidad de los servicios</a:t>
            </a:r>
            <a:r>
              <a:rPr lang="es-CO" sz="2400" b="1" dirty="0">
                <a:solidFill>
                  <a:schemeClr val="bg2"/>
                </a:solidFill>
                <a:latin typeface="Calibri" panose="020F0502020204030204" pitchFamily="34" charset="0"/>
                <a:ea typeface="Calibri" panose="020F0502020204030204" pitchFamily="34" charset="0"/>
                <a:cs typeface="Calibri" panose="020F0502020204030204" pitchFamily="34" charset="0"/>
              </a:rPr>
              <a:t>.</a:t>
            </a:r>
            <a:endParaRPr lang="es-CO" sz="2400" b="1" dirty="0">
              <a:solidFill>
                <a:schemeClr val="bg2"/>
              </a:solidFill>
              <a:latin typeface="Calibri" panose="020F0502020204030204" pitchFamily="34" charset="0"/>
              <a:cs typeface="Calibri" panose="020F0502020204030204" pitchFamily="34" charset="0"/>
            </a:endParaRPr>
          </a:p>
        </p:txBody>
      </p:sp>
      <p:sp>
        <p:nvSpPr>
          <p:cNvPr id="5" name="Rectangle 2">
            <a:extLst>
              <a:ext uri="{FF2B5EF4-FFF2-40B4-BE49-F238E27FC236}">
                <a16:creationId xmlns:a16="http://schemas.microsoft.com/office/drawing/2014/main" id="{70150D63-55D8-DE50-FD14-2F4E03218BF9}"/>
              </a:ext>
            </a:extLst>
          </p:cNvPr>
          <p:cNvSpPr>
            <a:spLocks noGrp="1" noChangeArrowheads="1"/>
          </p:cNvSpPr>
          <p:nvPr>
            <p:ph type="title"/>
          </p:nvPr>
        </p:nvSpPr>
        <p:spPr>
          <a:xfrm>
            <a:off x="4932040" y="692696"/>
            <a:ext cx="7086600" cy="792162"/>
          </a:xfrm>
          <a:effectLst>
            <a:outerShdw algn="ctr" rotWithShape="0">
              <a:schemeClr val="hlink"/>
            </a:outerShdw>
          </a:effectLst>
        </p:spPr>
        <p:txBody>
          <a:bodyPr/>
          <a:lstStyle/>
          <a:p>
            <a:r>
              <a:rPr lang="en-US" altLang="es-CO" sz="2400" b="1" dirty="0">
                <a:solidFill>
                  <a:schemeClr val="bg1"/>
                </a:solidFill>
              </a:rPr>
              <a:t>ÉTICA EN ENFERMERÍA</a:t>
            </a:r>
          </a:p>
        </p:txBody>
      </p:sp>
      <p:pic>
        <p:nvPicPr>
          <p:cNvPr id="9" name="Imagen 8" descr="Mujer abrazando a un niño&#10;&#10;Descripción generada automáticamente con confianza media">
            <a:extLst>
              <a:ext uri="{FF2B5EF4-FFF2-40B4-BE49-F238E27FC236}">
                <a16:creationId xmlns:a16="http://schemas.microsoft.com/office/drawing/2014/main" id="{95AC9BB3-D3B6-9700-769D-E2BA7EA1944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12160" y="3140968"/>
            <a:ext cx="2204864" cy="2204864"/>
          </a:xfrm>
          <a:prstGeom prst="rect">
            <a:avLst/>
          </a:prstGeom>
        </p:spPr>
      </p:pic>
    </p:spTree>
    <p:extLst>
      <p:ext uri="{BB962C8B-B14F-4D97-AF65-F5344CB8AC3E}">
        <p14:creationId xmlns:p14="http://schemas.microsoft.com/office/powerpoint/2010/main" val="19886813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179512" y="2564904"/>
            <a:ext cx="5184576" cy="3373178"/>
          </a:xfrm>
        </p:spPr>
        <p:txBody>
          <a:bodyPr>
            <a:normAutofit/>
          </a:bodyPr>
          <a:lstStyle/>
          <a:p>
            <a:pPr algn="just"/>
            <a:r>
              <a:rPr lang="es-ES" sz="2100" b="1" dirty="0">
                <a:solidFill>
                  <a:schemeClr val="bg2"/>
                </a:solidFill>
                <a:latin typeface="Calibri" panose="020F0502020204030204" pitchFamily="34" charset="0"/>
                <a:cs typeface="Calibri" panose="020F0502020204030204" pitchFamily="34" charset="0"/>
              </a:rPr>
              <a:t>Nuestro gran reto profesional frente a estas realidades que afectan el cuidado de enfermería es promover los cambios necesarios para salvaguardar la calidad ética, científica y técnica del cuidado; es demostrar por medio de la investigación la bondad del cuidado de enfermería que ofrece directamente el profesional o a través de su equipo humano con su permanente dirección y liderazgo.</a:t>
            </a:r>
          </a:p>
          <a:p>
            <a:pPr marL="0" indent="0">
              <a:buNone/>
            </a:pPr>
            <a:endParaRPr lang="es-ES" sz="2100" b="1" dirty="0">
              <a:solidFill>
                <a:srgbClr val="000000"/>
              </a:solidFill>
              <a:latin typeface="Calibri" panose="020F0502020204030204" pitchFamily="34" charset="0"/>
              <a:cs typeface="Calibri" panose="020F0502020204030204" pitchFamily="34" charset="0"/>
            </a:endParaRPr>
          </a:p>
          <a:p>
            <a:pPr marL="0" indent="0" algn="ctr">
              <a:buNone/>
            </a:pPr>
            <a:endParaRPr lang="es-CO" sz="2100" b="1" dirty="0">
              <a:solidFill>
                <a:srgbClr val="FF0000"/>
              </a:solidFill>
              <a:latin typeface="Comic Sans MS" panose="030F0702030302020204" pitchFamily="66" charset="0"/>
              <a:cs typeface="Arial" panose="020B0604020202020204" pitchFamily="34" charset="0"/>
            </a:endParaRPr>
          </a:p>
        </p:txBody>
      </p:sp>
      <p:sp>
        <p:nvSpPr>
          <p:cNvPr id="5" name="Rectangle 2">
            <a:extLst>
              <a:ext uri="{FF2B5EF4-FFF2-40B4-BE49-F238E27FC236}">
                <a16:creationId xmlns:a16="http://schemas.microsoft.com/office/drawing/2014/main" id="{59D7FDED-82C3-EE7F-96E2-43180E9E9C59}"/>
              </a:ext>
            </a:extLst>
          </p:cNvPr>
          <p:cNvSpPr>
            <a:spLocks noGrp="1" noChangeArrowheads="1"/>
          </p:cNvSpPr>
          <p:nvPr>
            <p:ph type="title"/>
          </p:nvPr>
        </p:nvSpPr>
        <p:spPr>
          <a:xfrm>
            <a:off x="4932040" y="692696"/>
            <a:ext cx="7086600" cy="792162"/>
          </a:xfrm>
          <a:effectLst>
            <a:outerShdw algn="ctr" rotWithShape="0">
              <a:schemeClr val="hlink"/>
            </a:outerShdw>
          </a:effectLst>
        </p:spPr>
        <p:txBody>
          <a:bodyPr/>
          <a:lstStyle/>
          <a:p>
            <a:r>
              <a:rPr lang="en-US" altLang="es-CO" sz="2400" b="1" dirty="0">
                <a:solidFill>
                  <a:schemeClr val="bg1"/>
                </a:solidFill>
              </a:rPr>
              <a:t>ÉTICA EN  ENFERMERÍA</a:t>
            </a:r>
          </a:p>
        </p:txBody>
      </p:sp>
      <p:pic>
        <p:nvPicPr>
          <p:cNvPr id="7" name="Imagen 6" descr="Imagen que contiene persona, computer, computadora, tabla&#10;&#10;Descripción generada automáticamente">
            <a:extLst>
              <a:ext uri="{FF2B5EF4-FFF2-40B4-BE49-F238E27FC236}">
                <a16:creationId xmlns:a16="http://schemas.microsoft.com/office/drawing/2014/main" id="{A9040FED-3AD7-9F44-BC5F-51DCA7A7B93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96136" y="2789021"/>
            <a:ext cx="2924944" cy="2924944"/>
          </a:xfrm>
          <a:prstGeom prst="rect">
            <a:avLst/>
          </a:prstGeom>
        </p:spPr>
      </p:pic>
    </p:spTree>
    <p:extLst>
      <p:ext uri="{BB962C8B-B14F-4D97-AF65-F5344CB8AC3E}">
        <p14:creationId xmlns:p14="http://schemas.microsoft.com/office/powerpoint/2010/main" val="3485961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467544" y="2852936"/>
            <a:ext cx="5346593" cy="2910580"/>
          </a:xfrm>
        </p:spPr>
        <p:txBody>
          <a:bodyPr>
            <a:normAutofit fontScale="25000" lnSpcReduction="20000"/>
          </a:bodyPr>
          <a:lstStyle/>
          <a:p>
            <a:pPr marL="0" indent="0" algn="just">
              <a:buNone/>
            </a:pPr>
            <a:r>
              <a:rPr lang="es-CO" sz="9600" b="1" dirty="0">
                <a:latin typeface="+mj-lt"/>
              </a:rPr>
              <a:t>Humanizar es un asunto </a:t>
            </a:r>
            <a:r>
              <a:rPr lang="es-CO" sz="9600" b="1" dirty="0">
                <a:solidFill>
                  <a:srgbClr val="7030A0"/>
                </a:solidFill>
                <a:latin typeface="+mj-lt"/>
              </a:rPr>
              <a:t>ético</a:t>
            </a:r>
            <a:r>
              <a:rPr lang="es-CO" sz="9600" b="1" dirty="0">
                <a:latin typeface="+mj-lt"/>
              </a:rPr>
              <a:t>, que tiene que ver con los </a:t>
            </a:r>
            <a:r>
              <a:rPr lang="es-CO" sz="9600" b="1" dirty="0">
                <a:solidFill>
                  <a:srgbClr val="7030A0"/>
                </a:solidFill>
                <a:latin typeface="+mj-lt"/>
              </a:rPr>
              <a:t>valores</a:t>
            </a:r>
            <a:r>
              <a:rPr lang="es-CO" sz="9600" b="1" dirty="0">
                <a:solidFill>
                  <a:srgbClr val="FF0000"/>
                </a:solidFill>
                <a:latin typeface="+mj-lt"/>
              </a:rPr>
              <a:t> </a:t>
            </a:r>
            <a:r>
              <a:rPr lang="es-CO" sz="9600" b="1" dirty="0">
                <a:latin typeface="+mj-lt"/>
              </a:rPr>
              <a:t>que conducen nuestra conducta en el ámbito de la salud. Cuando los valores nos llevan a diseñar políticas, programas, realizar cuidados y velar por las relaciones asociadas con la </a:t>
            </a:r>
            <a:r>
              <a:rPr lang="es-CO" sz="9600" b="1" dirty="0">
                <a:solidFill>
                  <a:srgbClr val="7030A0"/>
                </a:solidFill>
                <a:latin typeface="+mj-lt"/>
              </a:rPr>
              <a:t>dignidad</a:t>
            </a:r>
            <a:r>
              <a:rPr lang="es-CO" sz="9600" b="1" dirty="0">
                <a:latin typeface="+mj-lt"/>
              </a:rPr>
              <a:t> de todo ser humano, hablamos de </a:t>
            </a:r>
            <a:r>
              <a:rPr lang="es-CO" sz="9600" b="1" dirty="0">
                <a:solidFill>
                  <a:srgbClr val="7030A0"/>
                </a:solidFill>
                <a:latin typeface="+mj-lt"/>
              </a:rPr>
              <a:t>humanización.</a:t>
            </a:r>
            <a:br>
              <a:rPr lang="es-CO" sz="9600" b="1" dirty="0">
                <a:solidFill>
                  <a:schemeClr val="accent2">
                    <a:lumMod val="75000"/>
                  </a:schemeClr>
                </a:solidFill>
                <a:latin typeface="+mj-lt"/>
                <a:cs typeface="Calibri" panose="020F0502020204030204" pitchFamily="34" charset="0"/>
              </a:rPr>
            </a:br>
            <a:endParaRPr lang="es-CO" sz="9600" b="1" dirty="0">
              <a:solidFill>
                <a:schemeClr val="accent2">
                  <a:lumMod val="75000"/>
                </a:schemeClr>
              </a:solidFill>
              <a:latin typeface="+mj-lt"/>
              <a:cs typeface="Calibri" panose="020F0502020204030204" pitchFamily="34" charset="0"/>
            </a:endParaRPr>
          </a:p>
          <a:p>
            <a:pPr algn="just"/>
            <a:br>
              <a:rPr lang="es-CO" sz="2100" b="1" dirty="0"/>
            </a:br>
            <a:endParaRPr lang="es-CO" sz="2100" b="1" dirty="0"/>
          </a:p>
        </p:txBody>
      </p:sp>
      <p:sp>
        <p:nvSpPr>
          <p:cNvPr id="4" name="Rectángulo 3"/>
          <p:cNvSpPr/>
          <p:nvPr/>
        </p:nvSpPr>
        <p:spPr>
          <a:xfrm>
            <a:off x="3441514" y="3290501"/>
            <a:ext cx="184731" cy="276999"/>
          </a:xfrm>
          <a:prstGeom prst="rect">
            <a:avLst/>
          </a:prstGeom>
        </p:spPr>
        <p:txBody>
          <a:bodyPr wrap="none">
            <a:spAutoFit/>
          </a:bodyPr>
          <a:lstStyle/>
          <a:p>
            <a:endParaRPr lang="es-CO" sz="1800" dirty="0"/>
          </a:p>
        </p:txBody>
      </p:sp>
      <p:sp>
        <p:nvSpPr>
          <p:cNvPr id="6" name="Rectangle 2">
            <a:extLst>
              <a:ext uri="{FF2B5EF4-FFF2-40B4-BE49-F238E27FC236}">
                <a16:creationId xmlns:a16="http://schemas.microsoft.com/office/drawing/2014/main" id="{0DAECAF6-E7A9-200A-011A-68D62B60CB7C}"/>
              </a:ext>
            </a:extLst>
          </p:cNvPr>
          <p:cNvSpPr>
            <a:spLocks noGrp="1" noChangeArrowheads="1"/>
          </p:cNvSpPr>
          <p:nvPr>
            <p:ph type="title"/>
          </p:nvPr>
        </p:nvSpPr>
        <p:spPr>
          <a:xfrm>
            <a:off x="4932040" y="692696"/>
            <a:ext cx="7086600" cy="792162"/>
          </a:xfrm>
          <a:effectLst>
            <a:outerShdw algn="ctr" rotWithShape="0">
              <a:schemeClr val="hlink"/>
            </a:outerShdw>
          </a:effectLst>
        </p:spPr>
        <p:txBody>
          <a:bodyPr/>
          <a:lstStyle/>
          <a:p>
            <a:r>
              <a:rPr lang="en-US" altLang="es-CO" sz="2400" b="1" dirty="0">
                <a:solidFill>
                  <a:schemeClr val="bg1"/>
                </a:solidFill>
              </a:rPr>
              <a:t>ÉTICA EN ENFERMERÍA</a:t>
            </a:r>
          </a:p>
        </p:txBody>
      </p:sp>
      <p:pic>
        <p:nvPicPr>
          <p:cNvPr id="8" name="Imagen 7" descr="Una persona sentado en una silla de ruedas&#10;&#10;Descripción generada automáticamente con confianza baja">
            <a:extLst>
              <a:ext uri="{FF2B5EF4-FFF2-40B4-BE49-F238E27FC236}">
                <a16:creationId xmlns:a16="http://schemas.microsoft.com/office/drawing/2014/main" id="{73367F0A-599E-1CE2-8F6B-1015896037E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14138" y="2662975"/>
            <a:ext cx="3290501" cy="3290501"/>
          </a:xfrm>
          <a:prstGeom prst="rect">
            <a:avLst/>
          </a:prstGeom>
        </p:spPr>
      </p:pic>
    </p:spTree>
    <p:extLst>
      <p:ext uri="{BB962C8B-B14F-4D97-AF65-F5344CB8AC3E}">
        <p14:creationId xmlns:p14="http://schemas.microsoft.com/office/powerpoint/2010/main" val="69490172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323528" y="2492896"/>
            <a:ext cx="5343500" cy="3733800"/>
          </a:xfrm>
        </p:spPr>
        <p:txBody>
          <a:bodyPr>
            <a:normAutofit/>
          </a:bodyPr>
          <a:lstStyle/>
          <a:p>
            <a:pPr algn="just"/>
            <a:r>
              <a:rPr lang="es-ES" sz="2100" b="1" dirty="0">
                <a:solidFill>
                  <a:schemeClr val="bg2"/>
                </a:solidFill>
                <a:latin typeface="+mj-lt"/>
              </a:rPr>
              <a:t>En los diferentes comportamientos, conductas e intervenciones del profesional de enfermería y de su equipo, al realizar el acto de cuidado se debe traducir la dimensión filosófica, ética y bioética, de humanización y científico-técnica que fundamenta su conocimiento y su actuar, y que la sociedad percibe y valora como buen cuidado</a:t>
            </a:r>
            <a:r>
              <a:rPr lang="es-ES" sz="2100" dirty="0">
                <a:solidFill>
                  <a:schemeClr val="bg2"/>
                </a:solidFill>
                <a:latin typeface="+mj-lt"/>
              </a:rPr>
              <a:t>.</a:t>
            </a:r>
            <a:endParaRPr lang="es-CO" sz="2100" b="1" dirty="0">
              <a:solidFill>
                <a:schemeClr val="bg2"/>
              </a:solidFill>
              <a:latin typeface="+mj-lt"/>
              <a:cs typeface="Arial" panose="020B0604020202020204" pitchFamily="34" charset="0"/>
            </a:endParaRPr>
          </a:p>
        </p:txBody>
      </p:sp>
      <p:sp>
        <p:nvSpPr>
          <p:cNvPr id="5" name="Rectangle 2">
            <a:extLst>
              <a:ext uri="{FF2B5EF4-FFF2-40B4-BE49-F238E27FC236}">
                <a16:creationId xmlns:a16="http://schemas.microsoft.com/office/drawing/2014/main" id="{5BCA9A70-95E0-F2C1-6CA5-ACBCB46F38E4}"/>
              </a:ext>
            </a:extLst>
          </p:cNvPr>
          <p:cNvSpPr>
            <a:spLocks noGrp="1" noChangeArrowheads="1"/>
          </p:cNvSpPr>
          <p:nvPr>
            <p:ph type="title"/>
          </p:nvPr>
        </p:nvSpPr>
        <p:spPr>
          <a:xfrm>
            <a:off x="4932040" y="692696"/>
            <a:ext cx="7086600" cy="792162"/>
          </a:xfrm>
          <a:effectLst>
            <a:outerShdw algn="ctr" rotWithShape="0">
              <a:schemeClr val="hlink"/>
            </a:outerShdw>
          </a:effectLst>
        </p:spPr>
        <p:txBody>
          <a:bodyPr/>
          <a:lstStyle/>
          <a:p>
            <a:r>
              <a:rPr lang="en-US" altLang="es-CO" sz="2400" b="1" dirty="0">
                <a:solidFill>
                  <a:schemeClr val="bg1"/>
                </a:solidFill>
              </a:rPr>
              <a:t>ÉTICA EN ENFERMERÍA</a:t>
            </a:r>
          </a:p>
        </p:txBody>
      </p:sp>
      <p:pic>
        <p:nvPicPr>
          <p:cNvPr id="7" name="Imagen 6" descr="Imagen que contiene persona, tabla, interior, cuarto de hospital&#10;&#10;Descripción generada automáticamente">
            <a:extLst>
              <a:ext uri="{FF2B5EF4-FFF2-40B4-BE49-F238E27FC236}">
                <a16:creationId xmlns:a16="http://schemas.microsoft.com/office/drawing/2014/main" id="{CD7C08D0-A75B-8D52-2D49-765F9E79701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01680" y="2508548"/>
            <a:ext cx="2952328" cy="2952328"/>
          </a:xfrm>
          <a:prstGeom prst="rect">
            <a:avLst/>
          </a:prstGeom>
        </p:spPr>
      </p:pic>
    </p:spTree>
    <p:extLst>
      <p:ext uri="{BB962C8B-B14F-4D97-AF65-F5344CB8AC3E}">
        <p14:creationId xmlns:p14="http://schemas.microsoft.com/office/powerpoint/2010/main" val="22821060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5" name="Picture 2" descr="Resultado de imagen para humanizacion en salud diapositivas">
            <a:extLst>
              <a:ext uri="{FF2B5EF4-FFF2-40B4-BE49-F238E27FC236}">
                <a16:creationId xmlns:a16="http://schemas.microsoft.com/office/drawing/2014/main" id="{36475A57-7ECA-7BE1-9BDE-033E40498DF4}"/>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1907703" y="1196752"/>
            <a:ext cx="7076563" cy="453650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ctr"/>
            <a:br>
              <a:rPr lang="es-CO" b="1" dirty="0">
                <a:solidFill>
                  <a:srgbClr val="FF0000"/>
                </a:solidFill>
              </a:rPr>
            </a:br>
            <a:endParaRPr lang="es-CO" b="1" dirty="0">
              <a:solidFill>
                <a:srgbClr val="FF0000"/>
              </a:solidFill>
            </a:endParaRPr>
          </a:p>
        </p:txBody>
      </p:sp>
      <p:pic>
        <p:nvPicPr>
          <p:cNvPr id="2050" name="Picture 2" descr="Imagen relacionada"/>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763688" y="1988839"/>
            <a:ext cx="5832648" cy="409543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731CB311-872B-29D4-C1BF-D6942BA353D4}"/>
              </a:ext>
            </a:extLst>
          </p:cNvPr>
          <p:cNvSpPr txBox="1">
            <a:spLocks noChangeArrowheads="1"/>
          </p:cNvSpPr>
          <p:nvPr/>
        </p:nvSpPr>
        <p:spPr bwMode="auto">
          <a:xfrm>
            <a:off x="4932040" y="692696"/>
            <a:ext cx="7086600" cy="792162"/>
          </a:xfrm>
          <a:prstGeom prst="rect">
            <a:avLst/>
          </a:prstGeom>
          <a:noFill/>
          <a:ln>
            <a:noFill/>
          </a:ln>
          <a:effectLst>
            <a:outerShdw algn="ctr" rotWithShape="0">
              <a:schemeClr val="hlink"/>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4400" kern="1200">
                <a:solidFill>
                  <a:srgbClr val="105A5B"/>
                </a:solidFill>
                <a:latin typeface="+mj-lt"/>
                <a:ea typeface="+mj-ea"/>
                <a:cs typeface="+mj-cs"/>
              </a:defRPr>
            </a:lvl1pPr>
            <a:lvl2pPr algn="l" rtl="0" eaLnBrk="1" fontAlgn="base" hangingPunct="1">
              <a:spcBef>
                <a:spcPct val="0"/>
              </a:spcBef>
              <a:spcAft>
                <a:spcPct val="0"/>
              </a:spcAft>
              <a:defRPr sz="4400">
                <a:solidFill>
                  <a:srgbClr val="105A5B"/>
                </a:solidFill>
                <a:latin typeface="Microsoft Sans Serif" panose="020B0604020202020204" pitchFamily="34" charset="0"/>
              </a:defRPr>
            </a:lvl2pPr>
            <a:lvl3pPr algn="l" rtl="0" eaLnBrk="1" fontAlgn="base" hangingPunct="1">
              <a:spcBef>
                <a:spcPct val="0"/>
              </a:spcBef>
              <a:spcAft>
                <a:spcPct val="0"/>
              </a:spcAft>
              <a:defRPr sz="4400">
                <a:solidFill>
                  <a:srgbClr val="105A5B"/>
                </a:solidFill>
                <a:latin typeface="Microsoft Sans Serif" panose="020B0604020202020204" pitchFamily="34" charset="0"/>
              </a:defRPr>
            </a:lvl3pPr>
            <a:lvl4pPr algn="l" rtl="0" eaLnBrk="1" fontAlgn="base" hangingPunct="1">
              <a:spcBef>
                <a:spcPct val="0"/>
              </a:spcBef>
              <a:spcAft>
                <a:spcPct val="0"/>
              </a:spcAft>
              <a:defRPr sz="4400">
                <a:solidFill>
                  <a:srgbClr val="105A5B"/>
                </a:solidFill>
                <a:latin typeface="Microsoft Sans Serif" panose="020B0604020202020204" pitchFamily="34" charset="0"/>
              </a:defRPr>
            </a:lvl4pPr>
            <a:lvl5pPr algn="l" rtl="0" eaLnBrk="1" fontAlgn="base" hangingPunct="1">
              <a:spcBef>
                <a:spcPct val="0"/>
              </a:spcBef>
              <a:spcAft>
                <a:spcPct val="0"/>
              </a:spcAft>
              <a:defRPr sz="4400">
                <a:solidFill>
                  <a:srgbClr val="105A5B"/>
                </a:solidFill>
                <a:latin typeface="Microsoft Sans Serif" panose="020B0604020202020204" pitchFamily="34" charset="0"/>
              </a:defRPr>
            </a:lvl5pPr>
            <a:lvl6pPr marL="457200" algn="l" rtl="0" eaLnBrk="1" fontAlgn="base" hangingPunct="1">
              <a:spcBef>
                <a:spcPct val="0"/>
              </a:spcBef>
              <a:spcAft>
                <a:spcPct val="0"/>
              </a:spcAft>
              <a:defRPr sz="4400">
                <a:solidFill>
                  <a:srgbClr val="105A5B"/>
                </a:solidFill>
                <a:latin typeface="Microsoft Sans Serif" panose="020B0604020202020204" pitchFamily="34" charset="0"/>
              </a:defRPr>
            </a:lvl6pPr>
            <a:lvl7pPr marL="914400" algn="l" rtl="0" eaLnBrk="1" fontAlgn="base" hangingPunct="1">
              <a:spcBef>
                <a:spcPct val="0"/>
              </a:spcBef>
              <a:spcAft>
                <a:spcPct val="0"/>
              </a:spcAft>
              <a:defRPr sz="4400">
                <a:solidFill>
                  <a:srgbClr val="105A5B"/>
                </a:solidFill>
                <a:latin typeface="Microsoft Sans Serif" panose="020B0604020202020204" pitchFamily="34" charset="0"/>
              </a:defRPr>
            </a:lvl7pPr>
            <a:lvl8pPr marL="1371600" algn="l" rtl="0" eaLnBrk="1" fontAlgn="base" hangingPunct="1">
              <a:spcBef>
                <a:spcPct val="0"/>
              </a:spcBef>
              <a:spcAft>
                <a:spcPct val="0"/>
              </a:spcAft>
              <a:defRPr sz="4400">
                <a:solidFill>
                  <a:srgbClr val="105A5B"/>
                </a:solidFill>
                <a:latin typeface="Microsoft Sans Serif" panose="020B0604020202020204" pitchFamily="34" charset="0"/>
              </a:defRPr>
            </a:lvl8pPr>
            <a:lvl9pPr marL="1828800" algn="l" rtl="0" eaLnBrk="1" fontAlgn="base" hangingPunct="1">
              <a:spcBef>
                <a:spcPct val="0"/>
              </a:spcBef>
              <a:spcAft>
                <a:spcPct val="0"/>
              </a:spcAft>
              <a:defRPr sz="4400">
                <a:solidFill>
                  <a:srgbClr val="105A5B"/>
                </a:solidFill>
                <a:latin typeface="Microsoft Sans Serif" panose="020B0604020202020204" pitchFamily="34" charset="0"/>
              </a:defRPr>
            </a:lvl9pPr>
          </a:lstStyle>
          <a:p>
            <a:r>
              <a:rPr lang="en-US" altLang="es-CO" sz="2400" b="1" baseline="0" dirty="0">
                <a:solidFill>
                  <a:schemeClr val="bg1"/>
                </a:solidFill>
              </a:rPr>
              <a:t>ÉTICA EN ENFERMERÍA</a:t>
            </a:r>
          </a:p>
        </p:txBody>
      </p:sp>
    </p:spTree>
    <p:extLst>
      <p:ext uri="{BB962C8B-B14F-4D97-AF65-F5344CB8AC3E}">
        <p14:creationId xmlns:p14="http://schemas.microsoft.com/office/powerpoint/2010/main" val="37752087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028700" y="1934558"/>
            <a:ext cx="7315200" cy="715963"/>
          </a:xfrm>
        </p:spPr>
        <p:txBody>
          <a:bodyPr>
            <a:normAutofit fontScale="90000"/>
          </a:bodyPr>
          <a:lstStyle/>
          <a:p>
            <a:pPr algn="ctr"/>
            <a:br>
              <a:rPr lang="es-CO" sz="2400" b="1" u="sng" dirty="0">
                <a:solidFill>
                  <a:schemeClr val="bg2"/>
                </a:solidFill>
              </a:rPr>
            </a:br>
            <a:r>
              <a:rPr lang="es-CO" sz="2400" b="1" u="sng" dirty="0">
                <a:solidFill>
                  <a:srgbClr val="7030A0"/>
                </a:solidFill>
              </a:rPr>
              <a:t>HUMANIZACIÓN EN EL CUIDADO DE ENFERMERÍA </a:t>
            </a:r>
          </a:p>
        </p:txBody>
      </p:sp>
      <p:sp>
        <p:nvSpPr>
          <p:cNvPr id="3" name="Marcador de contenido 2"/>
          <p:cNvSpPr>
            <a:spLocks noGrp="1"/>
          </p:cNvSpPr>
          <p:nvPr>
            <p:ph idx="1"/>
          </p:nvPr>
        </p:nvSpPr>
        <p:spPr>
          <a:xfrm>
            <a:off x="539552" y="2978877"/>
            <a:ext cx="4608512" cy="3733800"/>
          </a:xfrm>
        </p:spPr>
        <p:txBody>
          <a:bodyPr>
            <a:normAutofit fontScale="25000" lnSpcReduction="20000"/>
          </a:bodyPr>
          <a:lstStyle/>
          <a:p>
            <a:pPr algn="just"/>
            <a:r>
              <a:rPr lang="es-CO" sz="8400" b="1" dirty="0">
                <a:latin typeface="+mj-lt"/>
              </a:rPr>
              <a:t>Poner en práctica </a:t>
            </a:r>
            <a:r>
              <a:rPr lang="es-CO" sz="8400" b="1" dirty="0">
                <a:solidFill>
                  <a:srgbClr val="7030A0"/>
                </a:solidFill>
                <a:latin typeface="+mj-lt"/>
              </a:rPr>
              <a:t>actitudes</a:t>
            </a:r>
            <a:r>
              <a:rPr lang="es-CO" sz="8400" b="1" dirty="0">
                <a:solidFill>
                  <a:srgbClr val="FFC000"/>
                </a:solidFill>
                <a:latin typeface="+mj-lt"/>
              </a:rPr>
              <a:t> </a:t>
            </a:r>
            <a:r>
              <a:rPr lang="es-CO" sz="8400" b="1" dirty="0">
                <a:latin typeface="+mj-lt"/>
              </a:rPr>
              <a:t>de cuidad.</a:t>
            </a:r>
          </a:p>
          <a:p>
            <a:pPr algn="just"/>
            <a:r>
              <a:rPr lang="es-CO" sz="8400" b="1" dirty="0">
                <a:latin typeface="+mj-lt"/>
              </a:rPr>
              <a:t>Tomar decisiones </a:t>
            </a:r>
            <a:r>
              <a:rPr lang="es-CO" sz="8400" b="1" dirty="0">
                <a:solidFill>
                  <a:srgbClr val="7030A0"/>
                </a:solidFill>
                <a:latin typeface="+mj-lt"/>
              </a:rPr>
              <a:t>éticas.</a:t>
            </a:r>
          </a:p>
          <a:p>
            <a:pPr algn="just"/>
            <a:r>
              <a:rPr lang="es-CO" sz="8400" b="1" dirty="0">
                <a:latin typeface="+mj-lt"/>
              </a:rPr>
              <a:t>Revisar </a:t>
            </a:r>
            <a:r>
              <a:rPr lang="es-CO" sz="8400" b="1" dirty="0">
                <a:solidFill>
                  <a:srgbClr val="7030A0"/>
                </a:solidFill>
                <a:latin typeface="+mj-lt"/>
              </a:rPr>
              <a:t>protocolos</a:t>
            </a:r>
            <a:r>
              <a:rPr lang="es-CO" sz="8400" b="1" dirty="0">
                <a:latin typeface="+mj-lt"/>
              </a:rPr>
              <a:t> y normas administrativas</a:t>
            </a:r>
          </a:p>
          <a:p>
            <a:pPr algn="just"/>
            <a:r>
              <a:rPr lang="es-CO" sz="8400" b="1" dirty="0">
                <a:latin typeface="+mj-lt"/>
              </a:rPr>
              <a:t>Atención individualizada</a:t>
            </a:r>
          </a:p>
          <a:p>
            <a:pPr algn="just"/>
            <a:r>
              <a:rPr lang="es-CO" sz="8400" b="1" dirty="0">
                <a:latin typeface="+mj-lt"/>
              </a:rPr>
              <a:t>Defensa de los </a:t>
            </a:r>
            <a:r>
              <a:rPr lang="es-CO" sz="8400" b="1" dirty="0">
                <a:solidFill>
                  <a:srgbClr val="7030A0"/>
                </a:solidFill>
                <a:latin typeface="+mj-lt"/>
              </a:rPr>
              <a:t>derechos</a:t>
            </a:r>
            <a:r>
              <a:rPr lang="es-CO" sz="8400" b="1" dirty="0">
                <a:solidFill>
                  <a:srgbClr val="FF0000"/>
                </a:solidFill>
                <a:latin typeface="+mj-lt"/>
              </a:rPr>
              <a:t> </a:t>
            </a:r>
            <a:r>
              <a:rPr lang="es-CO" sz="8400" b="1" dirty="0">
                <a:latin typeface="+mj-lt"/>
              </a:rPr>
              <a:t>de los pacientes</a:t>
            </a:r>
          </a:p>
          <a:p>
            <a:pPr algn="just"/>
            <a:r>
              <a:rPr lang="es-CO" sz="8400" b="1" dirty="0">
                <a:latin typeface="+mj-lt"/>
              </a:rPr>
              <a:t>Hacer </a:t>
            </a:r>
            <a:r>
              <a:rPr lang="es-CO" sz="8400" b="1" dirty="0">
                <a:solidFill>
                  <a:srgbClr val="7030A0"/>
                </a:solidFill>
                <a:latin typeface="+mj-lt"/>
              </a:rPr>
              <a:t>participe</a:t>
            </a:r>
            <a:r>
              <a:rPr lang="es-CO" sz="8400" b="1" dirty="0">
                <a:latin typeface="+mj-lt"/>
              </a:rPr>
              <a:t> a la familia</a:t>
            </a:r>
          </a:p>
          <a:p>
            <a:pPr algn="just"/>
            <a:r>
              <a:rPr lang="es-CO" sz="8400" b="1" dirty="0">
                <a:latin typeface="+mj-lt"/>
              </a:rPr>
              <a:t>Permitir la toma de decisiones, </a:t>
            </a:r>
            <a:r>
              <a:rPr lang="es-CO" sz="8400" b="1" dirty="0">
                <a:solidFill>
                  <a:srgbClr val="7030A0"/>
                </a:solidFill>
                <a:latin typeface="+mj-lt"/>
              </a:rPr>
              <a:t>consentimiento</a:t>
            </a:r>
            <a:r>
              <a:rPr lang="es-CO" sz="8400" b="1" dirty="0">
                <a:latin typeface="+mj-lt"/>
              </a:rPr>
              <a:t> informado</a:t>
            </a:r>
          </a:p>
          <a:p>
            <a:pPr algn="just"/>
            <a:endParaRPr lang="es-CO" sz="5250" b="1" dirty="0"/>
          </a:p>
          <a:p>
            <a:pPr marL="0" indent="0" algn="just">
              <a:buNone/>
            </a:pPr>
            <a:r>
              <a:rPr lang="es-CO" sz="5250" b="1" dirty="0"/>
              <a:t> </a:t>
            </a:r>
          </a:p>
          <a:p>
            <a:pPr algn="just"/>
            <a:endParaRPr lang="es-CO" sz="2100" b="1" dirty="0"/>
          </a:p>
          <a:p>
            <a:pPr algn="just"/>
            <a:endParaRPr lang="es-CO" sz="2100" b="1" dirty="0"/>
          </a:p>
          <a:p>
            <a:pPr algn="just"/>
            <a:endParaRPr lang="es-CO" sz="2100" b="1" dirty="0"/>
          </a:p>
        </p:txBody>
      </p:sp>
      <p:sp>
        <p:nvSpPr>
          <p:cNvPr id="4" name="Rectángulo 3"/>
          <p:cNvSpPr/>
          <p:nvPr/>
        </p:nvSpPr>
        <p:spPr>
          <a:xfrm>
            <a:off x="2286000" y="2978877"/>
            <a:ext cx="4572000" cy="523220"/>
          </a:xfrm>
          <a:prstGeom prst="rect">
            <a:avLst/>
          </a:prstGeom>
        </p:spPr>
        <p:txBody>
          <a:bodyPr>
            <a:spAutoFit/>
          </a:bodyPr>
          <a:lstStyle/>
          <a:p>
            <a:br>
              <a:rPr lang="es-CO" sz="1800" dirty="0">
                <a:solidFill>
                  <a:srgbClr val="000000"/>
                </a:solidFill>
                <a:latin typeface="Calibri" panose="020F0502020204030204" pitchFamily="34" charset="0"/>
                <a:ea typeface="Times New Roman" panose="02020603050405020304" pitchFamily="18" charset="0"/>
              </a:rPr>
            </a:br>
            <a:endParaRPr lang="es-CO" b="1" dirty="0">
              <a:latin typeface="Calibri" panose="020F0502020204030204" pitchFamily="34" charset="0"/>
              <a:cs typeface="Calibri" panose="020F0502020204030204" pitchFamily="34" charset="0"/>
            </a:endParaRPr>
          </a:p>
        </p:txBody>
      </p:sp>
      <p:sp>
        <p:nvSpPr>
          <p:cNvPr id="5" name="Rectangle 2">
            <a:extLst>
              <a:ext uri="{FF2B5EF4-FFF2-40B4-BE49-F238E27FC236}">
                <a16:creationId xmlns:a16="http://schemas.microsoft.com/office/drawing/2014/main" id="{4F50743E-1151-47FC-D9D8-E3D95E391F87}"/>
              </a:ext>
            </a:extLst>
          </p:cNvPr>
          <p:cNvSpPr txBox="1">
            <a:spLocks noChangeArrowheads="1"/>
          </p:cNvSpPr>
          <p:nvPr/>
        </p:nvSpPr>
        <p:spPr bwMode="auto">
          <a:xfrm>
            <a:off x="4932040" y="692696"/>
            <a:ext cx="7086600" cy="792162"/>
          </a:xfrm>
          <a:prstGeom prst="rect">
            <a:avLst/>
          </a:prstGeom>
          <a:noFill/>
          <a:ln>
            <a:noFill/>
          </a:ln>
          <a:effectLst>
            <a:outerShdw algn="ctr" rotWithShape="0">
              <a:schemeClr val="hlink"/>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4400" kern="1200">
                <a:solidFill>
                  <a:srgbClr val="105A5B"/>
                </a:solidFill>
                <a:latin typeface="+mj-lt"/>
                <a:ea typeface="+mj-ea"/>
                <a:cs typeface="+mj-cs"/>
              </a:defRPr>
            </a:lvl1pPr>
            <a:lvl2pPr algn="l" rtl="0" eaLnBrk="1" fontAlgn="base" hangingPunct="1">
              <a:spcBef>
                <a:spcPct val="0"/>
              </a:spcBef>
              <a:spcAft>
                <a:spcPct val="0"/>
              </a:spcAft>
              <a:defRPr sz="4400">
                <a:solidFill>
                  <a:srgbClr val="105A5B"/>
                </a:solidFill>
                <a:latin typeface="Microsoft Sans Serif" panose="020B0604020202020204" pitchFamily="34" charset="0"/>
              </a:defRPr>
            </a:lvl2pPr>
            <a:lvl3pPr algn="l" rtl="0" eaLnBrk="1" fontAlgn="base" hangingPunct="1">
              <a:spcBef>
                <a:spcPct val="0"/>
              </a:spcBef>
              <a:spcAft>
                <a:spcPct val="0"/>
              </a:spcAft>
              <a:defRPr sz="4400">
                <a:solidFill>
                  <a:srgbClr val="105A5B"/>
                </a:solidFill>
                <a:latin typeface="Microsoft Sans Serif" panose="020B0604020202020204" pitchFamily="34" charset="0"/>
              </a:defRPr>
            </a:lvl3pPr>
            <a:lvl4pPr algn="l" rtl="0" eaLnBrk="1" fontAlgn="base" hangingPunct="1">
              <a:spcBef>
                <a:spcPct val="0"/>
              </a:spcBef>
              <a:spcAft>
                <a:spcPct val="0"/>
              </a:spcAft>
              <a:defRPr sz="4400">
                <a:solidFill>
                  <a:srgbClr val="105A5B"/>
                </a:solidFill>
                <a:latin typeface="Microsoft Sans Serif" panose="020B0604020202020204" pitchFamily="34" charset="0"/>
              </a:defRPr>
            </a:lvl4pPr>
            <a:lvl5pPr algn="l" rtl="0" eaLnBrk="1" fontAlgn="base" hangingPunct="1">
              <a:spcBef>
                <a:spcPct val="0"/>
              </a:spcBef>
              <a:spcAft>
                <a:spcPct val="0"/>
              </a:spcAft>
              <a:defRPr sz="4400">
                <a:solidFill>
                  <a:srgbClr val="105A5B"/>
                </a:solidFill>
                <a:latin typeface="Microsoft Sans Serif" panose="020B0604020202020204" pitchFamily="34" charset="0"/>
              </a:defRPr>
            </a:lvl5pPr>
            <a:lvl6pPr marL="457200" algn="l" rtl="0" eaLnBrk="1" fontAlgn="base" hangingPunct="1">
              <a:spcBef>
                <a:spcPct val="0"/>
              </a:spcBef>
              <a:spcAft>
                <a:spcPct val="0"/>
              </a:spcAft>
              <a:defRPr sz="4400">
                <a:solidFill>
                  <a:srgbClr val="105A5B"/>
                </a:solidFill>
                <a:latin typeface="Microsoft Sans Serif" panose="020B0604020202020204" pitchFamily="34" charset="0"/>
              </a:defRPr>
            </a:lvl6pPr>
            <a:lvl7pPr marL="914400" algn="l" rtl="0" eaLnBrk="1" fontAlgn="base" hangingPunct="1">
              <a:spcBef>
                <a:spcPct val="0"/>
              </a:spcBef>
              <a:spcAft>
                <a:spcPct val="0"/>
              </a:spcAft>
              <a:defRPr sz="4400">
                <a:solidFill>
                  <a:srgbClr val="105A5B"/>
                </a:solidFill>
                <a:latin typeface="Microsoft Sans Serif" panose="020B0604020202020204" pitchFamily="34" charset="0"/>
              </a:defRPr>
            </a:lvl7pPr>
            <a:lvl8pPr marL="1371600" algn="l" rtl="0" eaLnBrk="1" fontAlgn="base" hangingPunct="1">
              <a:spcBef>
                <a:spcPct val="0"/>
              </a:spcBef>
              <a:spcAft>
                <a:spcPct val="0"/>
              </a:spcAft>
              <a:defRPr sz="4400">
                <a:solidFill>
                  <a:srgbClr val="105A5B"/>
                </a:solidFill>
                <a:latin typeface="Microsoft Sans Serif" panose="020B0604020202020204" pitchFamily="34" charset="0"/>
              </a:defRPr>
            </a:lvl8pPr>
            <a:lvl9pPr marL="1828800" algn="l" rtl="0" eaLnBrk="1" fontAlgn="base" hangingPunct="1">
              <a:spcBef>
                <a:spcPct val="0"/>
              </a:spcBef>
              <a:spcAft>
                <a:spcPct val="0"/>
              </a:spcAft>
              <a:defRPr sz="4400">
                <a:solidFill>
                  <a:srgbClr val="105A5B"/>
                </a:solidFill>
                <a:latin typeface="Microsoft Sans Serif" panose="020B0604020202020204" pitchFamily="34" charset="0"/>
              </a:defRPr>
            </a:lvl9pPr>
          </a:lstStyle>
          <a:p>
            <a:r>
              <a:rPr lang="en-US" altLang="es-CO" sz="2400" b="1" baseline="0" dirty="0">
                <a:solidFill>
                  <a:schemeClr val="bg1"/>
                </a:solidFill>
              </a:rPr>
              <a:t>ÉTICA EN ENFERMERÍA</a:t>
            </a:r>
          </a:p>
        </p:txBody>
      </p:sp>
      <p:pic>
        <p:nvPicPr>
          <p:cNvPr id="7" name="Imagen 6" descr="Una persona con un bebé en sus brazos&#10;&#10;Descripción generada automáticamente con confianza baja">
            <a:extLst>
              <a:ext uri="{FF2B5EF4-FFF2-40B4-BE49-F238E27FC236}">
                <a16:creationId xmlns:a16="http://schemas.microsoft.com/office/drawing/2014/main" id="{2DB001EC-3DC6-3432-07E6-948BDC8B91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36096" y="2975677"/>
            <a:ext cx="3429000" cy="3429000"/>
          </a:xfrm>
          <a:prstGeom prst="rect">
            <a:avLst/>
          </a:prstGeom>
        </p:spPr>
      </p:pic>
    </p:spTree>
    <p:extLst>
      <p:ext uri="{BB962C8B-B14F-4D97-AF65-F5344CB8AC3E}">
        <p14:creationId xmlns:p14="http://schemas.microsoft.com/office/powerpoint/2010/main" val="209644999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64716" y="2204864"/>
            <a:ext cx="4896544" cy="3733800"/>
          </a:xfrm>
        </p:spPr>
        <p:txBody>
          <a:bodyPr>
            <a:normAutofit lnSpcReduction="10000"/>
          </a:bodyPr>
          <a:lstStyle/>
          <a:p>
            <a:pPr algn="just"/>
            <a:endParaRPr lang="es-CO" sz="2400" b="1" dirty="0">
              <a:solidFill>
                <a:schemeClr val="bg2"/>
              </a:solidFill>
              <a:latin typeface="+mj-lt"/>
            </a:endParaRPr>
          </a:p>
          <a:p>
            <a:pPr marL="0" indent="0">
              <a:spcBef>
                <a:spcPts val="0"/>
              </a:spcBef>
              <a:buNone/>
              <a:defRPr/>
            </a:pPr>
            <a:r>
              <a:rPr lang="es-CO" sz="2400" b="1" dirty="0">
                <a:solidFill>
                  <a:srgbClr val="7030A0"/>
                </a:solidFill>
                <a:latin typeface="+mj-lt"/>
              </a:rPr>
              <a:t>Responsabilidades del profesional de enfermería con:</a:t>
            </a:r>
          </a:p>
          <a:p>
            <a:pPr marL="0" indent="0">
              <a:spcBef>
                <a:spcPts val="0"/>
              </a:spcBef>
              <a:buNone/>
              <a:defRPr/>
            </a:pPr>
            <a:endParaRPr lang="es-CO" sz="2400" b="1" dirty="0">
              <a:solidFill>
                <a:schemeClr val="bg2"/>
              </a:solidFill>
              <a:latin typeface="+mj-lt"/>
            </a:endParaRPr>
          </a:p>
          <a:p>
            <a:pPr>
              <a:spcBef>
                <a:spcPts val="0"/>
              </a:spcBef>
              <a:buClr>
                <a:srgbClr val="008000"/>
              </a:buClr>
              <a:buSzPct val="113000"/>
              <a:defRPr/>
            </a:pPr>
            <a:r>
              <a:rPr lang="es-CO" sz="2400" b="1" dirty="0">
                <a:solidFill>
                  <a:schemeClr val="bg2"/>
                </a:solidFill>
                <a:latin typeface="+mj-lt"/>
              </a:rPr>
              <a:t>Los sujetos de cuidado.</a:t>
            </a:r>
          </a:p>
          <a:p>
            <a:pPr>
              <a:spcBef>
                <a:spcPts val="0"/>
              </a:spcBef>
              <a:buClr>
                <a:srgbClr val="008000"/>
              </a:buClr>
              <a:buSzPct val="113000"/>
              <a:defRPr/>
            </a:pPr>
            <a:r>
              <a:rPr lang="es-CO" sz="2400" b="1" dirty="0">
                <a:solidFill>
                  <a:schemeClr val="bg2"/>
                </a:solidFill>
                <a:latin typeface="+mj-lt"/>
              </a:rPr>
              <a:t>Con sus colegas y otros miembros del recurso humano.</a:t>
            </a:r>
          </a:p>
          <a:p>
            <a:pPr>
              <a:spcBef>
                <a:spcPts val="0"/>
              </a:spcBef>
              <a:buClr>
                <a:srgbClr val="008000"/>
              </a:buClr>
              <a:buSzPct val="113000"/>
              <a:defRPr/>
            </a:pPr>
            <a:r>
              <a:rPr lang="es-CO" sz="2400" b="1" dirty="0">
                <a:solidFill>
                  <a:schemeClr val="bg2"/>
                </a:solidFill>
                <a:latin typeface="+mj-lt"/>
              </a:rPr>
              <a:t>Con las instituciones y la  sociedad.</a:t>
            </a:r>
          </a:p>
          <a:p>
            <a:pPr>
              <a:spcBef>
                <a:spcPts val="0"/>
              </a:spcBef>
              <a:buClr>
                <a:srgbClr val="008000"/>
              </a:buClr>
              <a:buSzPct val="113000"/>
              <a:defRPr/>
            </a:pPr>
            <a:r>
              <a:rPr lang="es-CO" sz="2400" b="1" dirty="0">
                <a:solidFill>
                  <a:schemeClr val="bg2"/>
                </a:solidFill>
                <a:latin typeface="+mj-lt"/>
              </a:rPr>
              <a:t>Con la docencia y la investigación.</a:t>
            </a:r>
          </a:p>
          <a:p>
            <a:pPr algn="just"/>
            <a:endParaRPr lang="es-CO" sz="2325" b="1" dirty="0">
              <a:latin typeface="Comic Sans MS" panose="030F0702030302020204" pitchFamily="66" charset="0"/>
              <a:cs typeface="Arial" panose="020B0604020202020204" pitchFamily="34" charset="0"/>
            </a:endParaRPr>
          </a:p>
        </p:txBody>
      </p:sp>
      <p:sp>
        <p:nvSpPr>
          <p:cNvPr id="5" name="Rectangle 2">
            <a:extLst>
              <a:ext uri="{FF2B5EF4-FFF2-40B4-BE49-F238E27FC236}">
                <a16:creationId xmlns:a16="http://schemas.microsoft.com/office/drawing/2014/main" id="{E3773372-B560-598C-4E30-66122B4F1D61}"/>
              </a:ext>
            </a:extLst>
          </p:cNvPr>
          <p:cNvSpPr>
            <a:spLocks noGrp="1" noChangeArrowheads="1"/>
          </p:cNvSpPr>
          <p:nvPr>
            <p:ph type="title"/>
          </p:nvPr>
        </p:nvSpPr>
        <p:spPr>
          <a:xfrm>
            <a:off x="4932040" y="692696"/>
            <a:ext cx="7086600" cy="792162"/>
          </a:xfrm>
          <a:effectLst>
            <a:outerShdw algn="ctr" rotWithShape="0">
              <a:schemeClr val="hlink"/>
            </a:outerShdw>
          </a:effectLst>
        </p:spPr>
        <p:txBody>
          <a:bodyPr/>
          <a:lstStyle/>
          <a:p>
            <a:r>
              <a:rPr lang="en-US" altLang="es-CO" sz="2400" b="1" dirty="0">
                <a:solidFill>
                  <a:schemeClr val="bg1"/>
                </a:solidFill>
              </a:rPr>
              <a:t>ÉTICA EN ENFERMERÍA</a:t>
            </a:r>
          </a:p>
        </p:txBody>
      </p:sp>
      <p:pic>
        <p:nvPicPr>
          <p:cNvPr id="7" name="Imagen 6" descr="Mujer sentada en una mesa&#10;&#10;Descripción generada automáticamente con confianza media">
            <a:extLst>
              <a:ext uri="{FF2B5EF4-FFF2-40B4-BE49-F238E27FC236}">
                <a16:creationId xmlns:a16="http://schemas.microsoft.com/office/drawing/2014/main" id="{4638DCBB-6DEC-F037-AC27-EEBA716D4E6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48064" y="3013720"/>
            <a:ext cx="2924944" cy="2924944"/>
          </a:xfrm>
          <a:prstGeom prst="rect">
            <a:avLst/>
          </a:prstGeom>
        </p:spPr>
      </p:pic>
    </p:spTree>
    <p:extLst>
      <p:ext uri="{BB962C8B-B14F-4D97-AF65-F5344CB8AC3E}">
        <p14:creationId xmlns:p14="http://schemas.microsoft.com/office/powerpoint/2010/main" val="414475783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85800" y="1628800"/>
            <a:ext cx="7315200" cy="715963"/>
          </a:xfrm>
        </p:spPr>
        <p:txBody>
          <a:bodyPr/>
          <a:lstStyle/>
          <a:p>
            <a:pPr algn="ctr"/>
            <a:br>
              <a:rPr lang="es-CO" b="1" dirty="0">
                <a:solidFill>
                  <a:schemeClr val="bg2"/>
                </a:solidFill>
              </a:rPr>
            </a:br>
            <a:r>
              <a:rPr lang="es-CO" sz="3600" b="1" dirty="0">
                <a:solidFill>
                  <a:srgbClr val="7030A0"/>
                </a:solidFill>
              </a:rPr>
              <a:t>SITIO DE TRABAJO</a:t>
            </a:r>
            <a:endParaRPr lang="es-CO" b="1" dirty="0">
              <a:solidFill>
                <a:srgbClr val="7030A0"/>
              </a:solidFill>
            </a:endParaRPr>
          </a:p>
        </p:txBody>
      </p:sp>
      <p:sp>
        <p:nvSpPr>
          <p:cNvPr id="3" name="Marcador de contenido 2"/>
          <p:cNvSpPr>
            <a:spLocks noGrp="1"/>
          </p:cNvSpPr>
          <p:nvPr>
            <p:ph idx="1"/>
          </p:nvPr>
        </p:nvSpPr>
        <p:spPr>
          <a:xfrm>
            <a:off x="179512" y="2823544"/>
            <a:ext cx="5184576" cy="3733800"/>
          </a:xfrm>
        </p:spPr>
        <p:txBody>
          <a:bodyPr>
            <a:normAutofit lnSpcReduction="10000"/>
          </a:bodyPr>
          <a:lstStyle/>
          <a:p>
            <a:pPr>
              <a:buClr>
                <a:srgbClr val="008000"/>
              </a:buClr>
              <a:buSzPct val="113000"/>
              <a:buFont typeface="Courier New" panose="02070309020205020404" pitchFamily="49" charset="0"/>
              <a:buChar char="o"/>
            </a:pPr>
            <a:r>
              <a:rPr lang="es-CO" altLang="es-CO" sz="2400" b="1" dirty="0">
                <a:latin typeface="+mj-lt"/>
              </a:rPr>
              <a:t>Darle honor a la profesión.</a:t>
            </a:r>
          </a:p>
          <a:p>
            <a:pPr>
              <a:buClr>
                <a:srgbClr val="008000"/>
              </a:buClr>
              <a:buSzPct val="113000"/>
              <a:buFont typeface="Courier New" panose="02070309020205020404" pitchFamily="49" charset="0"/>
              <a:buChar char="o"/>
            </a:pPr>
            <a:r>
              <a:rPr lang="es-CO" altLang="es-CO" sz="2400" b="1" dirty="0">
                <a:latin typeface="+mj-lt"/>
              </a:rPr>
              <a:t>Conocer la institución.</a:t>
            </a:r>
          </a:p>
          <a:p>
            <a:pPr>
              <a:buClr>
                <a:srgbClr val="008000"/>
              </a:buClr>
              <a:buSzPct val="113000"/>
              <a:buFont typeface="Courier New" panose="02070309020205020404" pitchFamily="49" charset="0"/>
              <a:buChar char="o"/>
            </a:pPr>
            <a:r>
              <a:rPr lang="es-CO" altLang="es-CO" sz="2400" b="1" dirty="0">
                <a:latin typeface="+mj-lt"/>
              </a:rPr>
              <a:t>Ser leal.</a:t>
            </a:r>
          </a:p>
          <a:p>
            <a:pPr>
              <a:buClr>
                <a:srgbClr val="008000"/>
              </a:buClr>
              <a:buSzPct val="113000"/>
              <a:buFont typeface="Courier New" panose="02070309020205020404" pitchFamily="49" charset="0"/>
              <a:buChar char="o"/>
            </a:pPr>
            <a:r>
              <a:rPr lang="es-CO" altLang="es-CO" sz="2400" b="1" dirty="0">
                <a:latin typeface="+mj-lt"/>
              </a:rPr>
              <a:t>Crear espacios de reflexión ética.</a:t>
            </a:r>
          </a:p>
          <a:p>
            <a:pPr>
              <a:buClr>
                <a:srgbClr val="008000"/>
              </a:buClr>
              <a:buSzPct val="113000"/>
              <a:buFont typeface="Courier New" panose="02070309020205020404" pitchFamily="49" charset="0"/>
              <a:buChar char="o"/>
            </a:pPr>
            <a:r>
              <a:rPr lang="es-CO" altLang="es-CO" sz="2400" b="1" dirty="0">
                <a:latin typeface="+mj-lt"/>
              </a:rPr>
              <a:t>Trabajar en el área de su experticia y preparación académica.</a:t>
            </a:r>
          </a:p>
          <a:p>
            <a:pPr>
              <a:buClr>
                <a:srgbClr val="008000"/>
              </a:buClr>
              <a:buSzPct val="113000"/>
              <a:buFont typeface="Courier New" panose="02070309020205020404" pitchFamily="49" charset="0"/>
              <a:buChar char="o"/>
            </a:pPr>
            <a:r>
              <a:rPr lang="es-CO" altLang="es-CO" sz="2400" b="1" dirty="0">
                <a:latin typeface="+mj-lt"/>
              </a:rPr>
              <a:t>Fortalecimiento de la calidad del cuidado.</a:t>
            </a:r>
          </a:p>
          <a:p>
            <a:pPr algn="just"/>
            <a:endParaRPr lang="es-CO" sz="2325" b="1" dirty="0">
              <a:latin typeface="Comic Sans MS" panose="030F0702030302020204" pitchFamily="66" charset="0"/>
              <a:cs typeface="Arial" panose="020B0604020202020204" pitchFamily="34" charset="0"/>
            </a:endParaRPr>
          </a:p>
        </p:txBody>
      </p:sp>
      <p:sp>
        <p:nvSpPr>
          <p:cNvPr id="4" name="Rectangle 2">
            <a:extLst>
              <a:ext uri="{FF2B5EF4-FFF2-40B4-BE49-F238E27FC236}">
                <a16:creationId xmlns:a16="http://schemas.microsoft.com/office/drawing/2014/main" id="{B2C9003F-AD88-90DB-969C-C2F726006935}"/>
              </a:ext>
            </a:extLst>
          </p:cNvPr>
          <p:cNvSpPr txBox="1">
            <a:spLocks noChangeArrowheads="1"/>
          </p:cNvSpPr>
          <p:nvPr/>
        </p:nvSpPr>
        <p:spPr bwMode="auto">
          <a:xfrm>
            <a:off x="4932040" y="692696"/>
            <a:ext cx="7086600" cy="792162"/>
          </a:xfrm>
          <a:prstGeom prst="rect">
            <a:avLst/>
          </a:prstGeom>
          <a:noFill/>
          <a:ln>
            <a:noFill/>
          </a:ln>
          <a:effectLst>
            <a:outerShdw algn="ctr" rotWithShape="0">
              <a:schemeClr val="hlink"/>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4400" kern="1200">
                <a:solidFill>
                  <a:srgbClr val="105A5B"/>
                </a:solidFill>
                <a:latin typeface="+mj-lt"/>
                <a:ea typeface="+mj-ea"/>
                <a:cs typeface="+mj-cs"/>
              </a:defRPr>
            </a:lvl1pPr>
            <a:lvl2pPr algn="l" rtl="0" eaLnBrk="1" fontAlgn="base" hangingPunct="1">
              <a:spcBef>
                <a:spcPct val="0"/>
              </a:spcBef>
              <a:spcAft>
                <a:spcPct val="0"/>
              </a:spcAft>
              <a:defRPr sz="4400">
                <a:solidFill>
                  <a:srgbClr val="105A5B"/>
                </a:solidFill>
                <a:latin typeface="Microsoft Sans Serif" panose="020B0604020202020204" pitchFamily="34" charset="0"/>
              </a:defRPr>
            </a:lvl2pPr>
            <a:lvl3pPr algn="l" rtl="0" eaLnBrk="1" fontAlgn="base" hangingPunct="1">
              <a:spcBef>
                <a:spcPct val="0"/>
              </a:spcBef>
              <a:spcAft>
                <a:spcPct val="0"/>
              </a:spcAft>
              <a:defRPr sz="4400">
                <a:solidFill>
                  <a:srgbClr val="105A5B"/>
                </a:solidFill>
                <a:latin typeface="Microsoft Sans Serif" panose="020B0604020202020204" pitchFamily="34" charset="0"/>
              </a:defRPr>
            </a:lvl3pPr>
            <a:lvl4pPr algn="l" rtl="0" eaLnBrk="1" fontAlgn="base" hangingPunct="1">
              <a:spcBef>
                <a:spcPct val="0"/>
              </a:spcBef>
              <a:spcAft>
                <a:spcPct val="0"/>
              </a:spcAft>
              <a:defRPr sz="4400">
                <a:solidFill>
                  <a:srgbClr val="105A5B"/>
                </a:solidFill>
                <a:latin typeface="Microsoft Sans Serif" panose="020B0604020202020204" pitchFamily="34" charset="0"/>
              </a:defRPr>
            </a:lvl4pPr>
            <a:lvl5pPr algn="l" rtl="0" eaLnBrk="1" fontAlgn="base" hangingPunct="1">
              <a:spcBef>
                <a:spcPct val="0"/>
              </a:spcBef>
              <a:spcAft>
                <a:spcPct val="0"/>
              </a:spcAft>
              <a:defRPr sz="4400">
                <a:solidFill>
                  <a:srgbClr val="105A5B"/>
                </a:solidFill>
                <a:latin typeface="Microsoft Sans Serif" panose="020B0604020202020204" pitchFamily="34" charset="0"/>
              </a:defRPr>
            </a:lvl5pPr>
            <a:lvl6pPr marL="457200" algn="l" rtl="0" eaLnBrk="1" fontAlgn="base" hangingPunct="1">
              <a:spcBef>
                <a:spcPct val="0"/>
              </a:spcBef>
              <a:spcAft>
                <a:spcPct val="0"/>
              </a:spcAft>
              <a:defRPr sz="4400">
                <a:solidFill>
                  <a:srgbClr val="105A5B"/>
                </a:solidFill>
                <a:latin typeface="Microsoft Sans Serif" panose="020B0604020202020204" pitchFamily="34" charset="0"/>
              </a:defRPr>
            </a:lvl6pPr>
            <a:lvl7pPr marL="914400" algn="l" rtl="0" eaLnBrk="1" fontAlgn="base" hangingPunct="1">
              <a:spcBef>
                <a:spcPct val="0"/>
              </a:spcBef>
              <a:spcAft>
                <a:spcPct val="0"/>
              </a:spcAft>
              <a:defRPr sz="4400">
                <a:solidFill>
                  <a:srgbClr val="105A5B"/>
                </a:solidFill>
                <a:latin typeface="Microsoft Sans Serif" panose="020B0604020202020204" pitchFamily="34" charset="0"/>
              </a:defRPr>
            </a:lvl7pPr>
            <a:lvl8pPr marL="1371600" algn="l" rtl="0" eaLnBrk="1" fontAlgn="base" hangingPunct="1">
              <a:spcBef>
                <a:spcPct val="0"/>
              </a:spcBef>
              <a:spcAft>
                <a:spcPct val="0"/>
              </a:spcAft>
              <a:defRPr sz="4400">
                <a:solidFill>
                  <a:srgbClr val="105A5B"/>
                </a:solidFill>
                <a:latin typeface="Microsoft Sans Serif" panose="020B0604020202020204" pitchFamily="34" charset="0"/>
              </a:defRPr>
            </a:lvl8pPr>
            <a:lvl9pPr marL="1828800" algn="l" rtl="0" eaLnBrk="1" fontAlgn="base" hangingPunct="1">
              <a:spcBef>
                <a:spcPct val="0"/>
              </a:spcBef>
              <a:spcAft>
                <a:spcPct val="0"/>
              </a:spcAft>
              <a:defRPr sz="4400">
                <a:solidFill>
                  <a:srgbClr val="105A5B"/>
                </a:solidFill>
                <a:latin typeface="Microsoft Sans Serif" panose="020B0604020202020204" pitchFamily="34" charset="0"/>
              </a:defRPr>
            </a:lvl9pPr>
          </a:lstStyle>
          <a:p>
            <a:r>
              <a:rPr lang="en-US" altLang="es-CO" sz="2400" b="1" baseline="0" dirty="0">
                <a:solidFill>
                  <a:schemeClr val="bg1"/>
                </a:solidFill>
              </a:rPr>
              <a:t>ÉTICA EN ENFERMERÍA</a:t>
            </a:r>
          </a:p>
        </p:txBody>
      </p:sp>
      <p:pic>
        <p:nvPicPr>
          <p:cNvPr id="6" name="Imagen 5" descr="Mujer sentada en un escritorio&#10;&#10;Descripción generada automáticamente con confianza media">
            <a:extLst>
              <a:ext uri="{FF2B5EF4-FFF2-40B4-BE49-F238E27FC236}">
                <a16:creationId xmlns:a16="http://schemas.microsoft.com/office/drawing/2014/main" id="{396133BF-1BCB-C04E-2996-C4218916821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08104" y="2708920"/>
            <a:ext cx="3212976" cy="3212976"/>
          </a:xfrm>
          <a:prstGeom prst="rect">
            <a:avLst/>
          </a:prstGeom>
        </p:spPr>
      </p:pic>
    </p:spTree>
    <p:extLst>
      <p:ext uri="{BB962C8B-B14F-4D97-AF65-F5344CB8AC3E}">
        <p14:creationId xmlns:p14="http://schemas.microsoft.com/office/powerpoint/2010/main" val="336846290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Autofit/>
          </a:bodyPr>
          <a:lstStyle/>
          <a:p>
            <a:pPr algn="ctr">
              <a:spcBef>
                <a:spcPts val="750"/>
              </a:spcBef>
              <a:buClr>
                <a:srgbClr val="5FCBEF"/>
              </a:buClr>
              <a:buSzPct val="80000"/>
            </a:pPr>
            <a:br>
              <a:rPr lang="es-CO" sz="6000" b="1" dirty="0">
                <a:solidFill>
                  <a:schemeClr val="bg2"/>
                </a:solidFill>
              </a:rPr>
            </a:br>
            <a:r>
              <a:rPr lang="es-CO" altLang="es-CO" sz="2400" b="1" dirty="0">
                <a:solidFill>
                  <a:srgbClr val="7030A0"/>
                </a:solidFill>
                <a:ea typeface="+mn-ea"/>
                <a:cs typeface="+mn-cs"/>
              </a:rPr>
              <a:t>RESPONSABILIDADES CON SUS COLEGAS Y OTROS MIEMBROS DEL EQUIPO DE SALUD</a:t>
            </a:r>
            <a:br>
              <a:rPr lang="es-CO" altLang="es-CO" sz="2400" b="1" dirty="0">
                <a:solidFill>
                  <a:schemeClr val="bg2"/>
                </a:solidFill>
                <a:ea typeface="+mn-ea"/>
                <a:cs typeface="+mn-cs"/>
              </a:rPr>
            </a:br>
            <a:endParaRPr lang="es-CO" sz="6000" b="1" dirty="0">
              <a:solidFill>
                <a:schemeClr val="bg2"/>
              </a:solidFill>
            </a:endParaRPr>
          </a:p>
        </p:txBody>
      </p:sp>
      <p:sp>
        <p:nvSpPr>
          <p:cNvPr id="5" name="Marcador de contenido 4">
            <a:extLst>
              <a:ext uri="{FF2B5EF4-FFF2-40B4-BE49-F238E27FC236}">
                <a16:creationId xmlns:a16="http://schemas.microsoft.com/office/drawing/2014/main" id="{1068E7A5-7B35-4B06-B0AB-CB533431733B}"/>
              </a:ext>
            </a:extLst>
          </p:cNvPr>
          <p:cNvSpPr>
            <a:spLocks noGrp="1"/>
          </p:cNvSpPr>
          <p:nvPr>
            <p:ph idx="1"/>
          </p:nvPr>
        </p:nvSpPr>
        <p:spPr>
          <a:xfrm>
            <a:off x="179512" y="2524919"/>
            <a:ext cx="5631532" cy="3733800"/>
          </a:xfrm>
        </p:spPr>
        <p:txBody>
          <a:bodyPr>
            <a:normAutofit/>
          </a:bodyPr>
          <a:lstStyle/>
          <a:p>
            <a:pPr marL="0" indent="0">
              <a:buClr>
                <a:srgbClr val="5FCBEF"/>
              </a:buClr>
              <a:buNone/>
            </a:pPr>
            <a:endParaRPr lang="es-CO" sz="1275" b="1" dirty="0">
              <a:solidFill>
                <a:schemeClr val="bg2"/>
              </a:solidFill>
              <a:latin typeface="+mj-lt"/>
            </a:endParaRPr>
          </a:p>
          <a:p>
            <a:pPr marL="0" indent="0">
              <a:buClr>
                <a:srgbClr val="5FCBEF"/>
              </a:buClr>
              <a:buNone/>
            </a:pPr>
            <a:endParaRPr lang="es-CO" sz="1275" b="1" dirty="0">
              <a:solidFill>
                <a:schemeClr val="bg2"/>
              </a:solidFill>
              <a:latin typeface="+mj-lt"/>
            </a:endParaRPr>
          </a:p>
          <a:p>
            <a:pPr>
              <a:buClr>
                <a:srgbClr val="008000"/>
              </a:buClr>
              <a:buSzPct val="113000"/>
              <a:defRPr/>
            </a:pPr>
            <a:r>
              <a:rPr lang="es-CO" sz="1950" b="1" dirty="0">
                <a:solidFill>
                  <a:schemeClr val="bg2"/>
                </a:solidFill>
                <a:latin typeface="+mj-lt"/>
              </a:rPr>
              <a:t>Las relaciones basadas en el respeto.</a:t>
            </a:r>
          </a:p>
          <a:p>
            <a:pPr>
              <a:buClr>
                <a:srgbClr val="5FCBEF"/>
              </a:buClr>
              <a:defRPr/>
            </a:pPr>
            <a:r>
              <a:rPr lang="es-CO" sz="1950" b="1" dirty="0">
                <a:solidFill>
                  <a:schemeClr val="bg2"/>
                </a:solidFill>
                <a:latin typeface="+mj-lt"/>
              </a:rPr>
              <a:t>Dialogo y comunicación.</a:t>
            </a:r>
          </a:p>
          <a:p>
            <a:pPr>
              <a:buClr>
                <a:srgbClr val="5FCBEF"/>
              </a:buClr>
              <a:defRPr/>
            </a:pPr>
            <a:r>
              <a:rPr lang="es-CO" sz="1950" b="1" dirty="0">
                <a:solidFill>
                  <a:schemeClr val="bg2"/>
                </a:solidFill>
                <a:latin typeface="+mj-lt"/>
              </a:rPr>
              <a:t> Toma de decisiones adecuadas y oportunas.</a:t>
            </a:r>
          </a:p>
          <a:p>
            <a:pPr>
              <a:buClr>
                <a:srgbClr val="008000"/>
              </a:buClr>
              <a:buSzPct val="113000"/>
              <a:defRPr/>
            </a:pPr>
            <a:r>
              <a:rPr lang="es-CO" sz="1950" b="1" dirty="0">
                <a:solidFill>
                  <a:schemeClr val="bg2"/>
                </a:solidFill>
                <a:latin typeface="+mj-lt"/>
              </a:rPr>
              <a:t>No censura ni descalificación. Actuaciones de colegas. Actuaciones de otros compañeros.</a:t>
            </a:r>
          </a:p>
          <a:p>
            <a:pPr>
              <a:buClr>
                <a:srgbClr val="008000"/>
              </a:buClr>
              <a:buSzPct val="113000"/>
              <a:defRPr/>
            </a:pPr>
            <a:r>
              <a:rPr lang="es-CO" sz="1950" b="1" dirty="0">
                <a:solidFill>
                  <a:schemeClr val="bg2"/>
                </a:solidFill>
                <a:latin typeface="+mj-lt"/>
              </a:rPr>
              <a:t>Evitar la competencia desleal. Limitaciones, deficiencias o fracasos  Conductas lesivas, ultrajes físicos y psicológicos, injurias, calumnias.</a:t>
            </a:r>
          </a:p>
          <a:p>
            <a:endParaRPr lang="es-CO" dirty="0"/>
          </a:p>
        </p:txBody>
      </p:sp>
      <p:sp>
        <p:nvSpPr>
          <p:cNvPr id="3" name="Rectangle 2">
            <a:extLst>
              <a:ext uri="{FF2B5EF4-FFF2-40B4-BE49-F238E27FC236}">
                <a16:creationId xmlns:a16="http://schemas.microsoft.com/office/drawing/2014/main" id="{FAF288D9-5DAB-B38E-F0DF-ABE10EEB1707}"/>
              </a:ext>
            </a:extLst>
          </p:cNvPr>
          <p:cNvSpPr txBox="1">
            <a:spLocks noChangeArrowheads="1"/>
          </p:cNvSpPr>
          <p:nvPr/>
        </p:nvSpPr>
        <p:spPr bwMode="auto">
          <a:xfrm>
            <a:off x="4932040" y="692696"/>
            <a:ext cx="7086600" cy="792162"/>
          </a:xfrm>
          <a:prstGeom prst="rect">
            <a:avLst/>
          </a:prstGeom>
          <a:noFill/>
          <a:ln>
            <a:noFill/>
          </a:ln>
          <a:effectLst>
            <a:outerShdw algn="ctr" rotWithShape="0">
              <a:schemeClr val="hlink"/>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4400" kern="1200">
                <a:solidFill>
                  <a:srgbClr val="105A5B"/>
                </a:solidFill>
                <a:latin typeface="+mj-lt"/>
                <a:ea typeface="+mj-ea"/>
                <a:cs typeface="+mj-cs"/>
              </a:defRPr>
            </a:lvl1pPr>
            <a:lvl2pPr algn="l" rtl="0" eaLnBrk="1" fontAlgn="base" hangingPunct="1">
              <a:spcBef>
                <a:spcPct val="0"/>
              </a:spcBef>
              <a:spcAft>
                <a:spcPct val="0"/>
              </a:spcAft>
              <a:defRPr sz="4400">
                <a:solidFill>
                  <a:srgbClr val="105A5B"/>
                </a:solidFill>
                <a:latin typeface="Microsoft Sans Serif" panose="020B0604020202020204" pitchFamily="34" charset="0"/>
              </a:defRPr>
            </a:lvl2pPr>
            <a:lvl3pPr algn="l" rtl="0" eaLnBrk="1" fontAlgn="base" hangingPunct="1">
              <a:spcBef>
                <a:spcPct val="0"/>
              </a:spcBef>
              <a:spcAft>
                <a:spcPct val="0"/>
              </a:spcAft>
              <a:defRPr sz="4400">
                <a:solidFill>
                  <a:srgbClr val="105A5B"/>
                </a:solidFill>
                <a:latin typeface="Microsoft Sans Serif" panose="020B0604020202020204" pitchFamily="34" charset="0"/>
              </a:defRPr>
            </a:lvl3pPr>
            <a:lvl4pPr algn="l" rtl="0" eaLnBrk="1" fontAlgn="base" hangingPunct="1">
              <a:spcBef>
                <a:spcPct val="0"/>
              </a:spcBef>
              <a:spcAft>
                <a:spcPct val="0"/>
              </a:spcAft>
              <a:defRPr sz="4400">
                <a:solidFill>
                  <a:srgbClr val="105A5B"/>
                </a:solidFill>
                <a:latin typeface="Microsoft Sans Serif" panose="020B0604020202020204" pitchFamily="34" charset="0"/>
              </a:defRPr>
            </a:lvl4pPr>
            <a:lvl5pPr algn="l" rtl="0" eaLnBrk="1" fontAlgn="base" hangingPunct="1">
              <a:spcBef>
                <a:spcPct val="0"/>
              </a:spcBef>
              <a:spcAft>
                <a:spcPct val="0"/>
              </a:spcAft>
              <a:defRPr sz="4400">
                <a:solidFill>
                  <a:srgbClr val="105A5B"/>
                </a:solidFill>
                <a:latin typeface="Microsoft Sans Serif" panose="020B0604020202020204" pitchFamily="34" charset="0"/>
              </a:defRPr>
            </a:lvl5pPr>
            <a:lvl6pPr marL="457200" algn="l" rtl="0" eaLnBrk="1" fontAlgn="base" hangingPunct="1">
              <a:spcBef>
                <a:spcPct val="0"/>
              </a:spcBef>
              <a:spcAft>
                <a:spcPct val="0"/>
              </a:spcAft>
              <a:defRPr sz="4400">
                <a:solidFill>
                  <a:srgbClr val="105A5B"/>
                </a:solidFill>
                <a:latin typeface="Microsoft Sans Serif" panose="020B0604020202020204" pitchFamily="34" charset="0"/>
              </a:defRPr>
            </a:lvl6pPr>
            <a:lvl7pPr marL="914400" algn="l" rtl="0" eaLnBrk="1" fontAlgn="base" hangingPunct="1">
              <a:spcBef>
                <a:spcPct val="0"/>
              </a:spcBef>
              <a:spcAft>
                <a:spcPct val="0"/>
              </a:spcAft>
              <a:defRPr sz="4400">
                <a:solidFill>
                  <a:srgbClr val="105A5B"/>
                </a:solidFill>
                <a:latin typeface="Microsoft Sans Serif" panose="020B0604020202020204" pitchFamily="34" charset="0"/>
              </a:defRPr>
            </a:lvl7pPr>
            <a:lvl8pPr marL="1371600" algn="l" rtl="0" eaLnBrk="1" fontAlgn="base" hangingPunct="1">
              <a:spcBef>
                <a:spcPct val="0"/>
              </a:spcBef>
              <a:spcAft>
                <a:spcPct val="0"/>
              </a:spcAft>
              <a:defRPr sz="4400">
                <a:solidFill>
                  <a:srgbClr val="105A5B"/>
                </a:solidFill>
                <a:latin typeface="Microsoft Sans Serif" panose="020B0604020202020204" pitchFamily="34" charset="0"/>
              </a:defRPr>
            </a:lvl8pPr>
            <a:lvl9pPr marL="1828800" algn="l" rtl="0" eaLnBrk="1" fontAlgn="base" hangingPunct="1">
              <a:spcBef>
                <a:spcPct val="0"/>
              </a:spcBef>
              <a:spcAft>
                <a:spcPct val="0"/>
              </a:spcAft>
              <a:defRPr sz="4400">
                <a:solidFill>
                  <a:srgbClr val="105A5B"/>
                </a:solidFill>
                <a:latin typeface="Microsoft Sans Serif" panose="020B0604020202020204" pitchFamily="34" charset="0"/>
              </a:defRPr>
            </a:lvl9pPr>
          </a:lstStyle>
          <a:p>
            <a:r>
              <a:rPr lang="en-US" altLang="es-CO" sz="2400" b="1" baseline="0" dirty="0">
                <a:solidFill>
                  <a:schemeClr val="bg1"/>
                </a:solidFill>
              </a:rPr>
              <a:t>ÉTICA EN ENFERMERÍA</a:t>
            </a:r>
          </a:p>
        </p:txBody>
      </p:sp>
      <p:pic>
        <p:nvPicPr>
          <p:cNvPr id="6" name="Imagen 5" descr="Un grupo de personas posando delante de una computadora&#10;&#10;Descripción generada automáticamente con confianza media">
            <a:extLst>
              <a:ext uri="{FF2B5EF4-FFF2-40B4-BE49-F238E27FC236}">
                <a16:creationId xmlns:a16="http://schemas.microsoft.com/office/drawing/2014/main" id="{AB081A59-93BC-BF47-DC93-1BA744414BC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11044" y="2952328"/>
            <a:ext cx="3212976" cy="3212976"/>
          </a:xfrm>
          <a:prstGeom prst="rect">
            <a:avLst/>
          </a:prstGeom>
        </p:spPr>
      </p:pic>
    </p:spTree>
    <p:extLst>
      <p:ext uri="{BB962C8B-B14F-4D97-AF65-F5344CB8AC3E}">
        <p14:creationId xmlns:p14="http://schemas.microsoft.com/office/powerpoint/2010/main" val="26302916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a:extLst>
              <a:ext uri="{FF2B5EF4-FFF2-40B4-BE49-F238E27FC236}">
                <a16:creationId xmlns:a16="http://schemas.microsoft.com/office/drawing/2014/main" id="{06C78444-96B5-10A1-F93C-F4A729C5C360}"/>
              </a:ext>
            </a:extLst>
          </p:cNvPr>
          <p:cNvSpPr>
            <a:spLocks noGrp="1" noChangeArrowheads="1"/>
          </p:cNvSpPr>
          <p:nvPr>
            <p:ph type="title"/>
          </p:nvPr>
        </p:nvSpPr>
        <p:spPr>
          <a:xfrm>
            <a:off x="4932040" y="764630"/>
            <a:ext cx="7086600" cy="792162"/>
          </a:xfrm>
          <a:effectLst>
            <a:outerShdw algn="ctr" rotWithShape="0">
              <a:schemeClr val="hlink"/>
            </a:outerShdw>
          </a:effectLst>
        </p:spPr>
        <p:txBody>
          <a:bodyPr/>
          <a:lstStyle/>
          <a:p>
            <a:r>
              <a:rPr lang="en-US" altLang="es-CO" sz="2400" b="1" dirty="0">
                <a:solidFill>
                  <a:schemeClr val="bg1"/>
                </a:solidFill>
              </a:rPr>
              <a:t>ÉTICA EN  ENFERMERÍA</a:t>
            </a:r>
          </a:p>
        </p:txBody>
      </p:sp>
      <p:sp>
        <p:nvSpPr>
          <p:cNvPr id="2" name="Marcador de contenido 2">
            <a:extLst>
              <a:ext uri="{FF2B5EF4-FFF2-40B4-BE49-F238E27FC236}">
                <a16:creationId xmlns:a16="http://schemas.microsoft.com/office/drawing/2014/main" id="{3CDAA588-8236-504A-7D32-B4A8EB319A0D}"/>
              </a:ext>
            </a:extLst>
          </p:cNvPr>
          <p:cNvSpPr>
            <a:spLocks noGrp="1"/>
          </p:cNvSpPr>
          <p:nvPr>
            <p:ph type="body" idx="1"/>
          </p:nvPr>
        </p:nvSpPr>
        <p:spPr>
          <a:xfrm>
            <a:off x="179512" y="2564854"/>
            <a:ext cx="5472608" cy="3600450"/>
          </a:xfrm>
        </p:spPr>
        <p:txBody>
          <a:bodyPr>
            <a:normAutofit fontScale="92500" lnSpcReduction="20000"/>
          </a:bodyPr>
          <a:lstStyle/>
          <a:p>
            <a:pPr marL="0" indent="0" algn="just">
              <a:buNone/>
            </a:pPr>
            <a:r>
              <a:rPr lang="es-ES" sz="2800" b="1" i="1" dirty="0">
                <a:solidFill>
                  <a:srgbClr val="7030A0"/>
                </a:solidFill>
              </a:rPr>
              <a:t>La ética en enfermería</a:t>
            </a:r>
            <a:r>
              <a:rPr lang="es-ES" sz="2800" b="1" dirty="0">
                <a:solidFill>
                  <a:srgbClr val="7030A0"/>
                </a:solidFill>
              </a:rPr>
              <a:t> </a:t>
            </a:r>
            <a:r>
              <a:rPr lang="es-ES" sz="2800" b="1" dirty="0"/>
              <a:t>estudia :</a:t>
            </a:r>
          </a:p>
          <a:p>
            <a:pPr algn="just"/>
            <a:r>
              <a:rPr lang="es-ES" sz="2800" b="1" dirty="0"/>
              <a:t>Las razones del comportamiento en la práctica de la profesión.</a:t>
            </a:r>
          </a:p>
          <a:p>
            <a:pPr algn="just"/>
            <a:r>
              <a:rPr lang="es-ES" sz="2800" b="1" dirty="0"/>
              <a:t>Los principios que regulan dichas conductas. </a:t>
            </a:r>
          </a:p>
          <a:p>
            <a:pPr algn="just"/>
            <a:r>
              <a:rPr lang="es-ES" sz="2800" b="1" dirty="0"/>
              <a:t> las motivaciones y los valores del ejercicio profesional.</a:t>
            </a:r>
          </a:p>
          <a:p>
            <a:pPr algn="just"/>
            <a:r>
              <a:rPr lang="es-ES" sz="2800" b="1" dirty="0"/>
              <a:t>Así como los cambios y los valores a través del tiempo.</a:t>
            </a:r>
          </a:p>
          <a:p>
            <a:endParaRPr lang="es-ES" sz="2800" b="1" dirty="0"/>
          </a:p>
          <a:p>
            <a:endParaRPr lang="es-ES" sz="2800" b="1" dirty="0"/>
          </a:p>
          <a:p>
            <a:endParaRPr lang="es-CO" sz="2800" b="1" dirty="0"/>
          </a:p>
        </p:txBody>
      </p:sp>
      <p:pic>
        <p:nvPicPr>
          <p:cNvPr id="4" name="Imagen 3" descr="Mujer hablando por celular&#10;&#10;Descripción generada automáticamente con confianza baja">
            <a:extLst>
              <a:ext uri="{FF2B5EF4-FFF2-40B4-BE49-F238E27FC236}">
                <a16:creationId xmlns:a16="http://schemas.microsoft.com/office/drawing/2014/main" id="{8E53C8A3-133D-5BCC-C4D4-532C6A641EA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12160" y="2590502"/>
            <a:ext cx="2852936" cy="2852936"/>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2286000" y="2978877"/>
            <a:ext cx="4572000" cy="523220"/>
          </a:xfrm>
          <a:prstGeom prst="rect">
            <a:avLst/>
          </a:prstGeom>
        </p:spPr>
        <p:txBody>
          <a:bodyPr>
            <a:spAutoFit/>
          </a:bodyPr>
          <a:lstStyle/>
          <a:p>
            <a:br>
              <a:rPr lang="es-CO" sz="1800" dirty="0">
                <a:solidFill>
                  <a:srgbClr val="000000"/>
                </a:solidFill>
                <a:latin typeface="Calibri" panose="020F0502020204030204" pitchFamily="34" charset="0"/>
                <a:ea typeface="Times New Roman" panose="02020603050405020304" pitchFamily="18" charset="0"/>
              </a:rPr>
            </a:br>
            <a:endParaRPr lang="es-CO" b="1" dirty="0">
              <a:latin typeface="Calibri" panose="020F0502020204030204" pitchFamily="34" charset="0"/>
              <a:cs typeface="Calibri" panose="020F0502020204030204" pitchFamily="34" charset="0"/>
            </a:endParaRPr>
          </a:p>
        </p:txBody>
      </p:sp>
      <p:pic>
        <p:nvPicPr>
          <p:cNvPr id="6146" name="Picture 2" descr="Perspectiva del cuidado y cuidado humanizado"/>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245230" y="2132856"/>
            <a:ext cx="6653539" cy="4536504"/>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71AE20CC-A832-0BD1-47A7-833A7199EA16}"/>
              </a:ext>
            </a:extLst>
          </p:cNvPr>
          <p:cNvSpPr>
            <a:spLocks noGrp="1" noChangeArrowheads="1"/>
          </p:cNvSpPr>
          <p:nvPr>
            <p:ph type="title"/>
          </p:nvPr>
        </p:nvSpPr>
        <p:spPr>
          <a:xfrm>
            <a:off x="4932040" y="692696"/>
            <a:ext cx="7086600" cy="792162"/>
          </a:xfrm>
          <a:effectLst>
            <a:outerShdw algn="ctr" rotWithShape="0">
              <a:schemeClr val="hlink"/>
            </a:outerShdw>
          </a:effectLst>
        </p:spPr>
        <p:txBody>
          <a:bodyPr/>
          <a:lstStyle/>
          <a:p>
            <a:r>
              <a:rPr lang="en-US" altLang="es-CO" sz="2400" b="1" dirty="0">
                <a:solidFill>
                  <a:schemeClr val="bg1"/>
                </a:solidFill>
              </a:rPr>
              <a:t>ÉTICA EN ENFERMERÍA</a:t>
            </a:r>
          </a:p>
        </p:txBody>
      </p:sp>
    </p:spTree>
    <p:extLst>
      <p:ext uri="{BB962C8B-B14F-4D97-AF65-F5344CB8AC3E}">
        <p14:creationId xmlns:p14="http://schemas.microsoft.com/office/powerpoint/2010/main" val="143938335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252536" y="2636912"/>
            <a:ext cx="4824536" cy="3733800"/>
          </a:xfrm>
        </p:spPr>
        <p:txBody>
          <a:bodyPr>
            <a:normAutofit/>
          </a:bodyPr>
          <a:lstStyle/>
          <a:p>
            <a:pPr algn="just"/>
            <a:r>
              <a:rPr lang="es-CO" sz="2100" b="1" dirty="0">
                <a:solidFill>
                  <a:schemeClr val="bg2"/>
                </a:solidFill>
                <a:latin typeface="+mj-lt"/>
                <a:ea typeface="Times New Roman" panose="02020603050405020304" pitchFamily="18" charset="0"/>
              </a:rPr>
              <a:t>Se requiere un trabajo arduo y consistente de los profesionales de enfermería que muestre resultados convincentes de </a:t>
            </a:r>
            <a:r>
              <a:rPr lang="es-CO" sz="2100" b="1" dirty="0">
                <a:solidFill>
                  <a:srgbClr val="7030A0"/>
                </a:solidFill>
                <a:latin typeface="+mj-lt"/>
                <a:ea typeface="Times New Roman" panose="02020603050405020304" pitchFamily="18" charset="0"/>
              </a:rPr>
              <a:t>investigación </a:t>
            </a:r>
            <a:r>
              <a:rPr lang="es-CO" sz="2100" b="1" dirty="0">
                <a:solidFill>
                  <a:schemeClr val="bg2"/>
                </a:solidFill>
                <a:latin typeface="+mj-lt"/>
                <a:ea typeface="Times New Roman" panose="02020603050405020304" pitchFamily="18" charset="0"/>
              </a:rPr>
              <a:t>para introducir políticas y sistemas de prácticas de cuidado guiados por los </a:t>
            </a:r>
            <a:r>
              <a:rPr lang="es-CO" sz="2100" b="1" dirty="0">
                <a:solidFill>
                  <a:srgbClr val="7030A0"/>
                </a:solidFill>
                <a:latin typeface="+mj-lt"/>
                <a:ea typeface="Times New Roman" panose="02020603050405020304" pitchFamily="18" charset="0"/>
              </a:rPr>
              <a:t>conocimientos teóricos de enfermería y por los componentes de ética, bioética y humanización </a:t>
            </a:r>
            <a:r>
              <a:rPr lang="es-CO" sz="2100" b="1" dirty="0">
                <a:solidFill>
                  <a:schemeClr val="bg2"/>
                </a:solidFill>
                <a:latin typeface="+mj-lt"/>
                <a:ea typeface="Times New Roman" panose="02020603050405020304" pitchFamily="18" charset="0"/>
              </a:rPr>
              <a:t>que sustentan todas las intervenciones.</a:t>
            </a:r>
            <a:endParaRPr lang="es-CO" sz="3000" b="1" dirty="0">
              <a:solidFill>
                <a:schemeClr val="bg2"/>
              </a:solidFill>
              <a:latin typeface="+mj-lt"/>
              <a:ea typeface="Times New Roman" panose="02020603050405020304" pitchFamily="18" charset="0"/>
            </a:endParaRPr>
          </a:p>
          <a:p>
            <a:pPr marL="0" indent="0" algn="just">
              <a:buNone/>
            </a:pPr>
            <a:endParaRPr lang="es-CO" sz="2100" b="1" dirty="0"/>
          </a:p>
        </p:txBody>
      </p:sp>
      <p:sp>
        <p:nvSpPr>
          <p:cNvPr id="4" name="Rectángulo 3"/>
          <p:cNvSpPr/>
          <p:nvPr/>
        </p:nvSpPr>
        <p:spPr>
          <a:xfrm>
            <a:off x="2286000" y="2978877"/>
            <a:ext cx="4572000" cy="523220"/>
          </a:xfrm>
          <a:prstGeom prst="rect">
            <a:avLst/>
          </a:prstGeom>
        </p:spPr>
        <p:txBody>
          <a:bodyPr>
            <a:spAutoFit/>
          </a:bodyPr>
          <a:lstStyle/>
          <a:p>
            <a:br>
              <a:rPr lang="es-CO" sz="1800" dirty="0">
                <a:solidFill>
                  <a:srgbClr val="000000"/>
                </a:solidFill>
                <a:latin typeface="Calibri" panose="020F0502020204030204" pitchFamily="34" charset="0"/>
                <a:ea typeface="Times New Roman" panose="02020603050405020304" pitchFamily="18" charset="0"/>
              </a:rPr>
            </a:br>
            <a:endParaRPr lang="es-CO" b="1" dirty="0">
              <a:latin typeface="Calibri" panose="020F0502020204030204" pitchFamily="34" charset="0"/>
              <a:cs typeface="Calibri" panose="020F0502020204030204" pitchFamily="34" charset="0"/>
            </a:endParaRPr>
          </a:p>
        </p:txBody>
      </p:sp>
      <p:sp>
        <p:nvSpPr>
          <p:cNvPr id="6" name="Rectangle 2">
            <a:extLst>
              <a:ext uri="{FF2B5EF4-FFF2-40B4-BE49-F238E27FC236}">
                <a16:creationId xmlns:a16="http://schemas.microsoft.com/office/drawing/2014/main" id="{F1C6FDB5-4ADD-77F8-6049-5B28CC6B6967}"/>
              </a:ext>
            </a:extLst>
          </p:cNvPr>
          <p:cNvSpPr>
            <a:spLocks noGrp="1" noChangeArrowheads="1"/>
          </p:cNvSpPr>
          <p:nvPr>
            <p:ph type="title"/>
          </p:nvPr>
        </p:nvSpPr>
        <p:spPr>
          <a:xfrm>
            <a:off x="4932040" y="692696"/>
            <a:ext cx="7086600" cy="792162"/>
          </a:xfrm>
          <a:effectLst>
            <a:outerShdw algn="ctr" rotWithShape="0">
              <a:schemeClr val="hlink"/>
            </a:outerShdw>
          </a:effectLst>
        </p:spPr>
        <p:txBody>
          <a:bodyPr/>
          <a:lstStyle/>
          <a:p>
            <a:r>
              <a:rPr lang="en-US" altLang="es-CO" sz="2400" b="1" dirty="0">
                <a:solidFill>
                  <a:schemeClr val="bg1"/>
                </a:solidFill>
              </a:rPr>
              <a:t>ÉTICA EN ENFERMERÍA</a:t>
            </a:r>
          </a:p>
        </p:txBody>
      </p:sp>
      <p:pic>
        <p:nvPicPr>
          <p:cNvPr id="8" name="Imagen 7" descr="Una persona con una laptop&#10;&#10;Descripción generada automáticamente">
            <a:extLst>
              <a:ext uri="{FF2B5EF4-FFF2-40B4-BE49-F238E27FC236}">
                <a16:creationId xmlns:a16="http://schemas.microsoft.com/office/drawing/2014/main" id="{5ED5F085-A022-0394-DD4B-55731FA8CA8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60888" y="2636912"/>
            <a:ext cx="3284984" cy="3284984"/>
          </a:xfrm>
          <a:prstGeom prst="rect">
            <a:avLst/>
          </a:prstGeom>
        </p:spPr>
      </p:pic>
    </p:spTree>
    <p:extLst>
      <p:ext uri="{BB962C8B-B14F-4D97-AF65-F5344CB8AC3E}">
        <p14:creationId xmlns:p14="http://schemas.microsoft.com/office/powerpoint/2010/main" val="93417246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CO" dirty="0">
                <a:solidFill>
                  <a:schemeClr val="bg1"/>
                </a:solidFill>
              </a:rPr>
              <a:t>.</a:t>
            </a:r>
          </a:p>
        </p:txBody>
      </p:sp>
      <p:sp>
        <p:nvSpPr>
          <p:cNvPr id="3" name="Marcador de contenido 2"/>
          <p:cNvSpPr>
            <a:spLocks noGrp="1"/>
          </p:cNvSpPr>
          <p:nvPr>
            <p:ph idx="1"/>
          </p:nvPr>
        </p:nvSpPr>
        <p:spPr>
          <a:xfrm>
            <a:off x="539552" y="3254724"/>
            <a:ext cx="6447501" cy="2910580"/>
          </a:xfrm>
        </p:spPr>
        <p:txBody>
          <a:bodyPr/>
          <a:lstStyle/>
          <a:p>
            <a:pPr marL="0" indent="0" algn="ctr">
              <a:buNone/>
            </a:pPr>
            <a:endParaRPr lang="es-CO" sz="3000" b="1" dirty="0"/>
          </a:p>
          <a:p>
            <a:pPr marL="0" indent="0" algn="ctr">
              <a:buNone/>
            </a:pPr>
            <a:r>
              <a:rPr lang="es-CO" sz="3300" b="1" dirty="0">
                <a:solidFill>
                  <a:srgbClr val="7030A0"/>
                </a:solidFill>
                <a:latin typeface="+mj-lt"/>
              </a:rPr>
              <a:t>¡GRACIAS!</a:t>
            </a:r>
          </a:p>
        </p:txBody>
      </p:sp>
      <p:sp>
        <p:nvSpPr>
          <p:cNvPr id="4" name="Rectangle 2">
            <a:extLst>
              <a:ext uri="{FF2B5EF4-FFF2-40B4-BE49-F238E27FC236}">
                <a16:creationId xmlns:a16="http://schemas.microsoft.com/office/drawing/2014/main" id="{4CB48E55-F019-ABD9-CB8D-D343DCAC2DEE}"/>
              </a:ext>
            </a:extLst>
          </p:cNvPr>
          <p:cNvSpPr txBox="1">
            <a:spLocks noChangeArrowheads="1"/>
          </p:cNvSpPr>
          <p:nvPr/>
        </p:nvSpPr>
        <p:spPr bwMode="auto">
          <a:xfrm>
            <a:off x="4932040" y="692696"/>
            <a:ext cx="7086600" cy="792162"/>
          </a:xfrm>
          <a:prstGeom prst="rect">
            <a:avLst/>
          </a:prstGeom>
          <a:noFill/>
          <a:ln>
            <a:noFill/>
          </a:ln>
          <a:effectLst>
            <a:outerShdw algn="ctr" rotWithShape="0">
              <a:schemeClr val="hlink"/>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4400" kern="1200">
                <a:solidFill>
                  <a:srgbClr val="105A5B"/>
                </a:solidFill>
                <a:latin typeface="+mj-lt"/>
                <a:ea typeface="+mj-ea"/>
                <a:cs typeface="+mj-cs"/>
              </a:defRPr>
            </a:lvl1pPr>
            <a:lvl2pPr algn="l" rtl="0" eaLnBrk="1" fontAlgn="base" hangingPunct="1">
              <a:spcBef>
                <a:spcPct val="0"/>
              </a:spcBef>
              <a:spcAft>
                <a:spcPct val="0"/>
              </a:spcAft>
              <a:defRPr sz="4400">
                <a:solidFill>
                  <a:srgbClr val="105A5B"/>
                </a:solidFill>
                <a:latin typeface="Microsoft Sans Serif" panose="020B0604020202020204" pitchFamily="34" charset="0"/>
              </a:defRPr>
            </a:lvl2pPr>
            <a:lvl3pPr algn="l" rtl="0" eaLnBrk="1" fontAlgn="base" hangingPunct="1">
              <a:spcBef>
                <a:spcPct val="0"/>
              </a:spcBef>
              <a:spcAft>
                <a:spcPct val="0"/>
              </a:spcAft>
              <a:defRPr sz="4400">
                <a:solidFill>
                  <a:srgbClr val="105A5B"/>
                </a:solidFill>
                <a:latin typeface="Microsoft Sans Serif" panose="020B0604020202020204" pitchFamily="34" charset="0"/>
              </a:defRPr>
            </a:lvl3pPr>
            <a:lvl4pPr algn="l" rtl="0" eaLnBrk="1" fontAlgn="base" hangingPunct="1">
              <a:spcBef>
                <a:spcPct val="0"/>
              </a:spcBef>
              <a:spcAft>
                <a:spcPct val="0"/>
              </a:spcAft>
              <a:defRPr sz="4400">
                <a:solidFill>
                  <a:srgbClr val="105A5B"/>
                </a:solidFill>
                <a:latin typeface="Microsoft Sans Serif" panose="020B0604020202020204" pitchFamily="34" charset="0"/>
              </a:defRPr>
            </a:lvl4pPr>
            <a:lvl5pPr algn="l" rtl="0" eaLnBrk="1" fontAlgn="base" hangingPunct="1">
              <a:spcBef>
                <a:spcPct val="0"/>
              </a:spcBef>
              <a:spcAft>
                <a:spcPct val="0"/>
              </a:spcAft>
              <a:defRPr sz="4400">
                <a:solidFill>
                  <a:srgbClr val="105A5B"/>
                </a:solidFill>
                <a:latin typeface="Microsoft Sans Serif" panose="020B0604020202020204" pitchFamily="34" charset="0"/>
              </a:defRPr>
            </a:lvl5pPr>
            <a:lvl6pPr marL="457200" algn="l" rtl="0" eaLnBrk="1" fontAlgn="base" hangingPunct="1">
              <a:spcBef>
                <a:spcPct val="0"/>
              </a:spcBef>
              <a:spcAft>
                <a:spcPct val="0"/>
              </a:spcAft>
              <a:defRPr sz="4400">
                <a:solidFill>
                  <a:srgbClr val="105A5B"/>
                </a:solidFill>
                <a:latin typeface="Microsoft Sans Serif" panose="020B0604020202020204" pitchFamily="34" charset="0"/>
              </a:defRPr>
            </a:lvl6pPr>
            <a:lvl7pPr marL="914400" algn="l" rtl="0" eaLnBrk="1" fontAlgn="base" hangingPunct="1">
              <a:spcBef>
                <a:spcPct val="0"/>
              </a:spcBef>
              <a:spcAft>
                <a:spcPct val="0"/>
              </a:spcAft>
              <a:defRPr sz="4400">
                <a:solidFill>
                  <a:srgbClr val="105A5B"/>
                </a:solidFill>
                <a:latin typeface="Microsoft Sans Serif" panose="020B0604020202020204" pitchFamily="34" charset="0"/>
              </a:defRPr>
            </a:lvl7pPr>
            <a:lvl8pPr marL="1371600" algn="l" rtl="0" eaLnBrk="1" fontAlgn="base" hangingPunct="1">
              <a:spcBef>
                <a:spcPct val="0"/>
              </a:spcBef>
              <a:spcAft>
                <a:spcPct val="0"/>
              </a:spcAft>
              <a:defRPr sz="4400">
                <a:solidFill>
                  <a:srgbClr val="105A5B"/>
                </a:solidFill>
                <a:latin typeface="Microsoft Sans Serif" panose="020B0604020202020204" pitchFamily="34" charset="0"/>
              </a:defRPr>
            </a:lvl8pPr>
            <a:lvl9pPr marL="1828800" algn="l" rtl="0" eaLnBrk="1" fontAlgn="base" hangingPunct="1">
              <a:spcBef>
                <a:spcPct val="0"/>
              </a:spcBef>
              <a:spcAft>
                <a:spcPct val="0"/>
              </a:spcAft>
              <a:defRPr sz="4400">
                <a:solidFill>
                  <a:srgbClr val="105A5B"/>
                </a:solidFill>
                <a:latin typeface="Microsoft Sans Serif" panose="020B0604020202020204" pitchFamily="34" charset="0"/>
              </a:defRPr>
            </a:lvl9pPr>
          </a:lstStyle>
          <a:p>
            <a:r>
              <a:rPr lang="en-US" altLang="es-CO" sz="2400" b="1" baseline="0">
                <a:solidFill>
                  <a:schemeClr val="bg1"/>
                </a:solidFill>
              </a:rPr>
              <a:t>ÉTICA EN LA ENFERMERÍA</a:t>
            </a:r>
            <a:endParaRPr lang="en-US" altLang="es-CO" sz="2400" b="1" baseline="0" dirty="0">
              <a:solidFill>
                <a:schemeClr val="bg1"/>
              </a:solidFill>
            </a:endParaRPr>
          </a:p>
        </p:txBody>
      </p:sp>
    </p:spTree>
    <p:extLst>
      <p:ext uri="{BB962C8B-B14F-4D97-AF65-F5344CB8AC3E}">
        <p14:creationId xmlns:p14="http://schemas.microsoft.com/office/powerpoint/2010/main" val="371709102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914400" y="1723639"/>
            <a:ext cx="7315200" cy="715963"/>
          </a:xfrm>
        </p:spPr>
        <p:txBody>
          <a:bodyPr/>
          <a:lstStyle/>
          <a:p>
            <a:pPr algn="ctr"/>
            <a:r>
              <a:rPr lang="es-CO" b="1" dirty="0">
                <a:solidFill>
                  <a:srgbClr val="7030A0"/>
                </a:solidFill>
              </a:rPr>
              <a:t>BIBLIOGRAFÍA </a:t>
            </a:r>
            <a:r>
              <a:rPr lang="es-CO" b="1" dirty="0">
                <a:solidFill>
                  <a:schemeClr val="bg2"/>
                </a:solidFill>
              </a:rPr>
              <a:t> </a:t>
            </a:r>
          </a:p>
        </p:txBody>
      </p:sp>
      <p:sp>
        <p:nvSpPr>
          <p:cNvPr id="3" name="Marcador de contenido 2"/>
          <p:cNvSpPr>
            <a:spLocks noGrp="1"/>
          </p:cNvSpPr>
          <p:nvPr>
            <p:ph idx="1"/>
          </p:nvPr>
        </p:nvSpPr>
        <p:spPr>
          <a:xfrm>
            <a:off x="887133" y="3222992"/>
            <a:ext cx="4968552" cy="2910580"/>
          </a:xfrm>
        </p:spPr>
        <p:txBody>
          <a:bodyPr>
            <a:normAutofit fontScale="47500" lnSpcReduction="20000"/>
          </a:bodyPr>
          <a:lstStyle/>
          <a:p>
            <a:pPr marL="0" indent="0" algn="just">
              <a:buNone/>
            </a:pPr>
            <a:endParaRPr lang="es-CO" sz="2500" dirty="0">
              <a:solidFill>
                <a:schemeClr val="tx1"/>
              </a:solidFill>
            </a:endParaRPr>
          </a:p>
          <a:p>
            <a:pPr algn="just">
              <a:lnSpc>
                <a:spcPct val="107000"/>
              </a:lnSpc>
              <a:spcAft>
                <a:spcPts val="800"/>
              </a:spcAft>
            </a:pPr>
            <a:r>
              <a:rPr lang="es-CO" sz="2500" b="1" dirty="0">
                <a:solidFill>
                  <a:schemeClr val="tx1"/>
                </a:solidFill>
                <a:latin typeface="Calibri" panose="020F0502020204030204" pitchFamily="34" charset="0"/>
                <a:ea typeface="Calibri" panose="020F0502020204030204" pitchFamily="34" charset="0"/>
                <a:cs typeface="Times New Roman" panose="02020603050405020304" pitchFamily="18" charset="0"/>
              </a:rPr>
              <a:t>Consejo Internacional de Enfermeras (1987). Definición de enfermera. Consultado en: https://www.icn.ch/nursing-policy/nursing-definitions Oficina del Alto Comisionado para los Derechos Humanos </a:t>
            </a:r>
          </a:p>
          <a:p>
            <a:pPr>
              <a:spcAft>
                <a:spcPts val="0"/>
              </a:spcAft>
            </a:pPr>
            <a:r>
              <a:rPr lang="es-CO" sz="2500" b="1" dirty="0">
                <a:solidFill>
                  <a:schemeClr val="tx1"/>
                </a:solidFill>
                <a:latin typeface="Arial" panose="020B0604020202020204" pitchFamily="34" charset="0"/>
                <a:ea typeface="Calibri" panose="020F0502020204030204" pitchFamily="34" charset="0"/>
              </a:rPr>
              <a:t>Díaz M; Castro D; Cuevas J. Valores profesionales de enfermería: Una mirada hacia la formación en la Educación Superior. Estado de México, México. Rev. Humanidades Médicas. </a:t>
            </a:r>
          </a:p>
          <a:p>
            <a:pPr>
              <a:spcAft>
                <a:spcPts val="0"/>
              </a:spcAft>
            </a:pPr>
            <a:r>
              <a:rPr lang="es-CO" sz="2500" b="1" dirty="0">
                <a:solidFill>
                  <a:schemeClr val="tx1"/>
                </a:solidFill>
                <a:latin typeface="Arial" panose="020B0604020202020204" pitchFamily="34" charset="0"/>
                <a:ea typeface="Calibri" panose="020F0502020204030204" pitchFamily="34" charset="0"/>
              </a:rPr>
              <a:t>2012; 12 (2): 292 </a:t>
            </a:r>
          </a:p>
          <a:p>
            <a:pPr algn="just">
              <a:lnSpc>
                <a:spcPct val="107000"/>
              </a:lnSpc>
              <a:spcAft>
                <a:spcPts val="800"/>
              </a:spcAft>
            </a:pPr>
            <a:r>
              <a:rPr lang="es-CO" sz="2500" b="1" dirty="0">
                <a:solidFill>
                  <a:schemeClr val="tx1"/>
                </a:solidFill>
                <a:latin typeface="Calibri" panose="020F0502020204030204" pitchFamily="34" charset="0"/>
                <a:ea typeface="Calibri" panose="020F0502020204030204" pitchFamily="34" charset="0"/>
                <a:cs typeface="Times New Roman" panose="02020603050405020304" pitchFamily="18" charset="0"/>
              </a:rPr>
              <a:t> Hernández A. Algunas consideraciones acerca de los valores humanos del profesional de enfermería. Colombia. Rev. </a:t>
            </a:r>
            <a:r>
              <a:rPr lang="es-CO" sz="2500" b="1" dirty="0" err="1">
                <a:solidFill>
                  <a:schemeClr val="tx1"/>
                </a:solidFill>
                <a:latin typeface="Calibri" panose="020F0502020204030204" pitchFamily="34" charset="0"/>
                <a:ea typeface="Calibri" panose="020F0502020204030204" pitchFamily="34" charset="0"/>
                <a:cs typeface="Times New Roman" panose="02020603050405020304" pitchFamily="18" charset="0"/>
              </a:rPr>
              <a:t>Aquichán</a:t>
            </a:r>
            <a:r>
              <a:rPr lang="es-CO" sz="2500" b="1" dirty="0">
                <a:solidFill>
                  <a:schemeClr val="tx1"/>
                </a:solidFill>
                <a:latin typeface="Calibri" panose="020F0502020204030204" pitchFamily="34" charset="0"/>
                <a:ea typeface="Calibri" panose="020F0502020204030204" pitchFamily="34" charset="0"/>
                <a:cs typeface="Times New Roman" panose="02020603050405020304" pitchFamily="18" charset="0"/>
              </a:rPr>
              <a:t>. 2001; 1(1):18</a:t>
            </a:r>
          </a:p>
          <a:p>
            <a:pPr algn="just">
              <a:lnSpc>
                <a:spcPct val="107000"/>
              </a:lnSpc>
              <a:spcAft>
                <a:spcPts val="800"/>
              </a:spcAft>
            </a:pPr>
            <a:r>
              <a:rPr lang="es-ES" sz="2500" b="1" dirty="0">
                <a:solidFill>
                  <a:schemeClr val="tx1"/>
                </a:solidFill>
                <a:latin typeface="Calibri" panose="020F0502020204030204" pitchFamily="34" charset="0"/>
                <a:ea typeface="Calibri" panose="020F0502020204030204" pitchFamily="34" charset="0"/>
                <a:cs typeface="Times New Roman" panose="02020603050405020304" pitchFamily="18" charset="0"/>
              </a:rPr>
              <a:t>Ley 911 de 2004 </a:t>
            </a:r>
            <a:endParaRPr lang="es-CO" sz="2500" b="1" dirty="0">
              <a:solidFill>
                <a:schemeClr val="tx1"/>
              </a:solidFill>
              <a:latin typeface="Calibri" panose="020F0502020204030204" pitchFamily="34" charset="0"/>
              <a:ea typeface="Calibri" panose="020F0502020204030204" pitchFamily="34" charset="0"/>
              <a:cs typeface="Times New Roman" panose="02020603050405020304" pitchFamily="18" charset="0"/>
            </a:endParaRPr>
          </a:p>
          <a:p>
            <a:pPr marL="0" indent="0" algn="just">
              <a:buNone/>
            </a:pPr>
            <a:endParaRPr lang="es-CO" sz="2500" b="1" dirty="0">
              <a:solidFill>
                <a:schemeClr val="tx1"/>
              </a:solidFill>
            </a:endParaRPr>
          </a:p>
          <a:p>
            <a:pPr marL="0" indent="0" algn="just">
              <a:buNone/>
            </a:pPr>
            <a:endParaRPr lang="es-CO" sz="2500" dirty="0"/>
          </a:p>
          <a:p>
            <a:pPr marL="0" indent="0" algn="just">
              <a:buNone/>
            </a:pPr>
            <a:endParaRPr lang="es-CO" sz="2100" dirty="0"/>
          </a:p>
        </p:txBody>
      </p:sp>
      <p:sp>
        <p:nvSpPr>
          <p:cNvPr id="4" name="Rectángulo 3"/>
          <p:cNvSpPr/>
          <p:nvPr/>
        </p:nvSpPr>
        <p:spPr>
          <a:xfrm>
            <a:off x="2286000" y="2978877"/>
            <a:ext cx="4572000" cy="523220"/>
          </a:xfrm>
          <a:prstGeom prst="rect">
            <a:avLst/>
          </a:prstGeom>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br>
              <a:rPr kumimoji="0" lang="es-CO" sz="1800" b="0" i="0" u="none" strike="noStrike" kern="1200" cap="none" spc="0" normalizeH="0" baseline="-25000" noProof="0" dirty="0">
                <a:ln>
                  <a:noFill/>
                </a:ln>
                <a:solidFill>
                  <a:srgbClr val="000000"/>
                </a:solidFill>
                <a:effectLst/>
                <a:uLnTx/>
                <a:uFillTx/>
                <a:latin typeface="Calibri" panose="020F0502020204030204" pitchFamily="34" charset="0"/>
                <a:ea typeface="Times New Roman" panose="02020603050405020304" pitchFamily="18" charset="0"/>
                <a:cs typeface="+mn-cs"/>
              </a:rPr>
            </a:br>
            <a:endParaRPr kumimoji="0" lang="es-CO" sz="2400" b="1" i="0" u="none" strike="noStrike" kern="1200" cap="none" spc="0" normalizeH="0" baseline="-25000" noProof="0" dirty="0">
              <a:ln>
                <a:noFill/>
              </a:ln>
              <a:solidFill>
                <a:srgbClr val="4D4D4D"/>
              </a:solidFill>
              <a:effectLst/>
              <a:uLnTx/>
              <a:uFillTx/>
              <a:latin typeface="Calibri" panose="020F0502020204030204" pitchFamily="34" charset="0"/>
              <a:ea typeface="+mn-ea"/>
              <a:cs typeface="Calibri" panose="020F0502020204030204" pitchFamily="34" charset="0"/>
            </a:endParaRPr>
          </a:p>
        </p:txBody>
      </p:sp>
      <p:sp>
        <p:nvSpPr>
          <p:cNvPr id="5" name="Rectangle 2">
            <a:extLst>
              <a:ext uri="{FF2B5EF4-FFF2-40B4-BE49-F238E27FC236}">
                <a16:creationId xmlns:a16="http://schemas.microsoft.com/office/drawing/2014/main" id="{752B182A-6311-BA6C-A25C-9A51FFA5FD33}"/>
              </a:ext>
            </a:extLst>
          </p:cNvPr>
          <p:cNvSpPr txBox="1">
            <a:spLocks noChangeArrowheads="1"/>
          </p:cNvSpPr>
          <p:nvPr/>
        </p:nvSpPr>
        <p:spPr bwMode="auto">
          <a:xfrm>
            <a:off x="4932040" y="692696"/>
            <a:ext cx="7086600" cy="792162"/>
          </a:xfrm>
          <a:prstGeom prst="rect">
            <a:avLst/>
          </a:prstGeom>
          <a:noFill/>
          <a:ln>
            <a:noFill/>
          </a:ln>
          <a:effectLst>
            <a:outerShdw algn="ctr" rotWithShape="0">
              <a:schemeClr val="hlink"/>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4400" kern="1200">
                <a:solidFill>
                  <a:srgbClr val="105A5B"/>
                </a:solidFill>
                <a:latin typeface="+mj-lt"/>
                <a:ea typeface="+mj-ea"/>
                <a:cs typeface="+mj-cs"/>
              </a:defRPr>
            </a:lvl1pPr>
            <a:lvl2pPr algn="l" rtl="0" eaLnBrk="1" fontAlgn="base" hangingPunct="1">
              <a:spcBef>
                <a:spcPct val="0"/>
              </a:spcBef>
              <a:spcAft>
                <a:spcPct val="0"/>
              </a:spcAft>
              <a:defRPr sz="4400">
                <a:solidFill>
                  <a:srgbClr val="105A5B"/>
                </a:solidFill>
                <a:latin typeface="Microsoft Sans Serif" panose="020B0604020202020204" pitchFamily="34" charset="0"/>
              </a:defRPr>
            </a:lvl2pPr>
            <a:lvl3pPr algn="l" rtl="0" eaLnBrk="1" fontAlgn="base" hangingPunct="1">
              <a:spcBef>
                <a:spcPct val="0"/>
              </a:spcBef>
              <a:spcAft>
                <a:spcPct val="0"/>
              </a:spcAft>
              <a:defRPr sz="4400">
                <a:solidFill>
                  <a:srgbClr val="105A5B"/>
                </a:solidFill>
                <a:latin typeface="Microsoft Sans Serif" panose="020B0604020202020204" pitchFamily="34" charset="0"/>
              </a:defRPr>
            </a:lvl3pPr>
            <a:lvl4pPr algn="l" rtl="0" eaLnBrk="1" fontAlgn="base" hangingPunct="1">
              <a:spcBef>
                <a:spcPct val="0"/>
              </a:spcBef>
              <a:spcAft>
                <a:spcPct val="0"/>
              </a:spcAft>
              <a:defRPr sz="4400">
                <a:solidFill>
                  <a:srgbClr val="105A5B"/>
                </a:solidFill>
                <a:latin typeface="Microsoft Sans Serif" panose="020B0604020202020204" pitchFamily="34" charset="0"/>
              </a:defRPr>
            </a:lvl4pPr>
            <a:lvl5pPr algn="l" rtl="0" eaLnBrk="1" fontAlgn="base" hangingPunct="1">
              <a:spcBef>
                <a:spcPct val="0"/>
              </a:spcBef>
              <a:spcAft>
                <a:spcPct val="0"/>
              </a:spcAft>
              <a:defRPr sz="4400">
                <a:solidFill>
                  <a:srgbClr val="105A5B"/>
                </a:solidFill>
                <a:latin typeface="Microsoft Sans Serif" panose="020B0604020202020204" pitchFamily="34" charset="0"/>
              </a:defRPr>
            </a:lvl5pPr>
            <a:lvl6pPr marL="457200" algn="l" rtl="0" eaLnBrk="1" fontAlgn="base" hangingPunct="1">
              <a:spcBef>
                <a:spcPct val="0"/>
              </a:spcBef>
              <a:spcAft>
                <a:spcPct val="0"/>
              </a:spcAft>
              <a:defRPr sz="4400">
                <a:solidFill>
                  <a:srgbClr val="105A5B"/>
                </a:solidFill>
                <a:latin typeface="Microsoft Sans Serif" panose="020B0604020202020204" pitchFamily="34" charset="0"/>
              </a:defRPr>
            </a:lvl6pPr>
            <a:lvl7pPr marL="914400" algn="l" rtl="0" eaLnBrk="1" fontAlgn="base" hangingPunct="1">
              <a:spcBef>
                <a:spcPct val="0"/>
              </a:spcBef>
              <a:spcAft>
                <a:spcPct val="0"/>
              </a:spcAft>
              <a:defRPr sz="4400">
                <a:solidFill>
                  <a:srgbClr val="105A5B"/>
                </a:solidFill>
                <a:latin typeface="Microsoft Sans Serif" panose="020B0604020202020204" pitchFamily="34" charset="0"/>
              </a:defRPr>
            </a:lvl7pPr>
            <a:lvl8pPr marL="1371600" algn="l" rtl="0" eaLnBrk="1" fontAlgn="base" hangingPunct="1">
              <a:spcBef>
                <a:spcPct val="0"/>
              </a:spcBef>
              <a:spcAft>
                <a:spcPct val="0"/>
              </a:spcAft>
              <a:defRPr sz="4400">
                <a:solidFill>
                  <a:srgbClr val="105A5B"/>
                </a:solidFill>
                <a:latin typeface="Microsoft Sans Serif" panose="020B0604020202020204" pitchFamily="34" charset="0"/>
              </a:defRPr>
            </a:lvl8pPr>
            <a:lvl9pPr marL="1828800" algn="l" rtl="0" eaLnBrk="1" fontAlgn="base" hangingPunct="1">
              <a:spcBef>
                <a:spcPct val="0"/>
              </a:spcBef>
              <a:spcAft>
                <a:spcPct val="0"/>
              </a:spcAft>
              <a:defRPr sz="4400">
                <a:solidFill>
                  <a:srgbClr val="105A5B"/>
                </a:solidFill>
                <a:latin typeface="Microsoft Sans Serif"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s-CO" sz="2400" b="1" i="0" u="none" strike="noStrike" kern="1200" cap="none" spc="0" normalizeH="0" baseline="0" noProof="0" dirty="0">
                <a:ln>
                  <a:noFill/>
                </a:ln>
                <a:solidFill>
                  <a:srgbClr val="FFFFFF"/>
                </a:solidFill>
                <a:effectLst/>
                <a:uLnTx/>
                <a:uFillTx/>
                <a:latin typeface="Microsoft Sans Serif"/>
                <a:ea typeface="+mj-ea"/>
                <a:cs typeface="+mj-cs"/>
              </a:rPr>
              <a:t>ÉTICA EN ENFERMERÍA</a:t>
            </a:r>
          </a:p>
        </p:txBody>
      </p:sp>
    </p:spTree>
    <p:extLst>
      <p:ext uri="{BB962C8B-B14F-4D97-AF65-F5344CB8AC3E}">
        <p14:creationId xmlns:p14="http://schemas.microsoft.com/office/powerpoint/2010/main" val="2479440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357189" y="2348880"/>
            <a:ext cx="3206699" cy="3373178"/>
          </a:xfrm>
        </p:spPr>
        <p:txBody>
          <a:bodyPr>
            <a:normAutofit fontScale="77500" lnSpcReduction="20000"/>
          </a:bodyPr>
          <a:lstStyle/>
          <a:p>
            <a:pPr marL="0" indent="0" algn="just">
              <a:buNone/>
            </a:pPr>
            <a:r>
              <a:rPr lang="es-CO" sz="2600" b="1" dirty="0">
                <a:solidFill>
                  <a:schemeClr val="accent1"/>
                </a:solidFill>
                <a:latin typeface="+mj-lt"/>
                <a:ea typeface="Calibri" panose="020F0502020204030204" pitchFamily="34" charset="0"/>
                <a:cs typeface="Times New Roman" panose="02020603050405020304" pitchFamily="18" charset="0"/>
              </a:rPr>
              <a:t>La reflexión ética se basa en el respeto a dos principios fundamentales: </a:t>
            </a:r>
          </a:p>
          <a:p>
            <a:pPr marL="0" indent="0" algn="just">
              <a:buNone/>
            </a:pPr>
            <a:endParaRPr lang="es-ES" sz="2600" b="1" dirty="0">
              <a:solidFill>
                <a:schemeClr val="accent1"/>
              </a:solidFill>
              <a:latin typeface="+mj-lt"/>
              <a:cs typeface="Times New Roman" panose="02020603050405020304" pitchFamily="18" charset="0"/>
            </a:endParaRPr>
          </a:p>
          <a:p>
            <a:pPr marL="0" indent="0" algn="just">
              <a:buNone/>
            </a:pPr>
            <a:r>
              <a:rPr lang="es-ES" sz="2600" b="1" dirty="0">
                <a:solidFill>
                  <a:schemeClr val="accent1"/>
                </a:solidFill>
                <a:latin typeface="+mj-lt"/>
                <a:cs typeface="Times New Roman" panose="02020603050405020304" pitchFamily="18" charset="0"/>
              </a:rPr>
              <a:t>L</a:t>
            </a:r>
            <a:r>
              <a:rPr lang="es-CO" sz="2600" b="1" dirty="0">
                <a:solidFill>
                  <a:schemeClr val="accent1"/>
                </a:solidFill>
                <a:latin typeface="+mj-lt"/>
                <a:cs typeface="Times New Roman" panose="02020603050405020304" pitchFamily="18" charset="0"/>
              </a:rPr>
              <a:t>a vida  y la autodeterminación de la persona.</a:t>
            </a:r>
          </a:p>
          <a:p>
            <a:pPr marL="0" indent="0" algn="just">
              <a:buNone/>
            </a:pPr>
            <a:endParaRPr lang="es-CO" sz="2600" b="1" dirty="0">
              <a:solidFill>
                <a:schemeClr val="accent1"/>
              </a:solidFill>
              <a:latin typeface="+mj-lt"/>
              <a:cs typeface="Times New Roman" panose="02020603050405020304" pitchFamily="18" charset="0"/>
            </a:endParaRPr>
          </a:p>
          <a:p>
            <a:pPr marL="0" indent="0" algn="just">
              <a:buNone/>
            </a:pPr>
            <a:r>
              <a:rPr lang="es-CO" sz="2600" b="1" dirty="0">
                <a:solidFill>
                  <a:schemeClr val="accent1"/>
                </a:solidFill>
                <a:latin typeface="+mj-lt"/>
                <a:cs typeface="Times New Roman" panose="02020603050405020304" pitchFamily="18" charset="0"/>
              </a:rPr>
              <a:t>Los cuatro principios fundamentales de la enfermería son: </a:t>
            </a:r>
          </a:p>
          <a:p>
            <a:pPr algn="ctr"/>
            <a:endParaRPr lang="es-CO" sz="2100" b="1" dirty="0">
              <a:solidFill>
                <a:srgbClr val="FF0000"/>
              </a:solidFill>
              <a:latin typeface="Comic Sans MS" panose="030F0702030302020204" pitchFamily="66" charset="0"/>
              <a:cs typeface="Arial" panose="020B0604020202020204" pitchFamily="34" charset="0"/>
            </a:endParaRPr>
          </a:p>
        </p:txBody>
      </p:sp>
      <p:sp>
        <p:nvSpPr>
          <p:cNvPr id="5" name="Rectangle 2">
            <a:extLst>
              <a:ext uri="{FF2B5EF4-FFF2-40B4-BE49-F238E27FC236}">
                <a16:creationId xmlns:a16="http://schemas.microsoft.com/office/drawing/2014/main" id="{32CB33A9-551D-EF85-A1D0-018DC7185D2D}"/>
              </a:ext>
            </a:extLst>
          </p:cNvPr>
          <p:cNvSpPr>
            <a:spLocks noGrp="1" noChangeArrowheads="1"/>
          </p:cNvSpPr>
          <p:nvPr>
            <p:ph type="title"/>
          </p:nvPr>
        </p:nvSpPr>
        <p:spPr>
          <a:xfrm>
            <a:off x="4932040" y="692696"/>
            <a:ext cx="7086600" cy="792162"/>
          </a:xfrm>
          <a:effectLst>
            <a:outerShdw algn="ctr" rotWithShape="0">
              <a:schemeClr val="hlink"/>
            </a:outerShdw>
          </a:effectLst>
        </p:spPr>
        <p:txBody>
          <a:bodyPr/>
          <a:lstStyle/>
          <a:p>
            <a:r>
              <a:rPr lang="en-US" altLang="es-CO" sz="2400" b="1" dirty="0">
                <a:solidFill>
                  <a:schemeClr val="bg1"/>
                </a:solidFill>
              </a:rPr>
              <a:t>ÉTICA EN  ENFERMERÍA</a:t>
            </a:r>
          </a:p>
        </p:txBody>
      </p:sp>
      <p:pic>
        <p:nvPicPr>
          <p:cNvPr id="7" name="Imagen 6" descr="Una mujer con un celular en la mano&#10;&#10;Descripción generada automáticamente con confianza baja">
            <a:extLst>
              <a:ext uri="{FF2B5EF4-FFF2-40B4-BE49-F238E27FC236}">
                <a16:creationId xmlns:a16="http://schemas.microsoft.com/office/drawing/2014/main" id="{BF69D62A-2493-6637-6934-79E345B1EEA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95936" y="2348880"/>
            <a:ext cx="2880320" cy="2880320"/>
          </a:xfrm>
          <a:prstGeom prst="rect">
            <a:avLst/>
          </a:prstGeom>
        </p:spPr>
      </p:pic>
    </p:spTree>
    <p:extLst>
      <p:ext uri="{BB962C8B-B14F-4D97-AF65-F5344CB8AC3E}">
        <p14:creationId xmlns:p14="http://schemas.microsoft.com/office/powerpoint/2010/main" val="33905134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179512" y="2636912"/>
            <a:ext cx="5688632" cy="3373178"/>
          </a:xfrm>
        </p:spPr>
        <p:txBody>
          <a:bodyPr>
            <a:normAutofit/>
          </a:bodyPr>
          <a:lstStyle/>
          <a:p>
            <a:pPr algn="just"/>
            <a:r>
              <a:rPr lang="es-CO" sz="1800" b="1" i="1" dirty="0">
                <a:solidFill>
                  <a:srgbClr val="7030A0"/>
                </a:solidFill>
              </a:rPr>
              <a:t>Principio de beneficencia:</a:t>
            </a:r>
            <a:r>
              <a:rPr lang="es-CO" sz="1800" b="1" dirty="0">
                <a:solidFill>
                  <a:srgbClr val="7030A0"/>
                </a:solidFill>
              </a:rPr>
              <a:t> </a:t>
            </a:r>
            <a:r>
              <a:rPr lang="es-CO" sz="1800" b="1" dirty="0"/>
              <a:t>se basa en la necesidad de no hacer daño, de siempre hacer el bien, el personal de enfermería debe ser capaz de comprender al paciente a su cargo, y ver al paciente como el mismo.</a:t>
            </a:r>
          </a:p>
          <a:p>
            <a:pPr marL="0" indent="0" algn="just">
              <a:buNone/>
            </a:pPr>
            <a:endParaRPr lang="es-CO" sz="1800" b="1" dirty="0"/>
          </a:p>
          <a:p>
            <a:pPr algn="just"/>
            <a:r>
              <a:rPr lang="es-CO" sz="1800" b="1" i="1" dirty="0">
                <a:solidFill>
                  <a:srgbClr val="7030A0"/>
                </a:solidFill>
              </a:rPr>
              <a:t> Principio de la no maleficencia:</a:t>
            </a:r>
            <a:r>
              <a:rPr lang="es-CO" sz="1800" b="1" dirty="0">
                <a:solidFill>
                  <a:srgbClr val="7030A0"/>
                </a:solidFill>
              </a:rPr>
              <a:t> </a:t>
            </a:r>
            <a:r>
              <a:rPr lang="es-CO" sz="1800" b="1" dirty="0"/>
              <a:t>se trata precisamente de evitar hacer daño, evitar la imprudencia, la negligencia. Se debe prevenir el daño físico, mental, social o psicológico.</a:t>
            </a:r>
          </a:p>
          <a:p>
            <a:pPr marL="0" indent="0">
              <a:buNone/>
            </a:pPr>
            <a:endParaRPr lang="es-CO" sz="1500" b="1" dirty="0">
              <a:solidFill>
                <a:srgbClr val="FF0000"/>
              </a:solidFill>
              <a:latin typeface="Comic Sans MS" panose="030F0702030302020204" pitchFamily="66" charset="0"/>
              <a:cs typeface="Arial" panose="020B0604020202020204" pitchFamily="34" charset="0"/>
            </a:endParaRPr>
          </a:p>
        </p:txBody>
      </p:sp>
      <p:sp>
        <p:nvSpPr>
          <p:cNvPr id="5" name="Rectangle 2">
            <a:extLst>
              <a:ext uri="{FF2B5EF4-FFF2-40B4-BE49-F238E27FC236}">
                <a16:creationId xmlns:a16="http://schemas.microsoft.com/office/drawing/2014/main" id="{BDE94D13-499A-C0ED-E9EB-AF20B402B787}"/>
              </a:ext>
            </a:extLst>
          </p:cNvPr>
          <p:cNvSpPr>
            <a:spLocks noGrp="1" noChangeArrowheads="1"/>
          </p:cNvSpPr>
          <p:nvPr>
            <p:ph type="title"/>
          </p:nvPr>
        </p:nvSpPr>
        <p:spPr>
          <a:xfrm>
            <a:off x="4932040" y="692696"/>
            <a:ext cx="7086600" cy="792162"/>
          </a:xfrm>
          <a:effectLst>
            <a:outerShdw algn="ctr" rotWithShape="0">
              <a:schemeClr val="hlink"/>
            </a:outerShdw>
          </a:effectLst>
        </p:spPr>
        <p:txBody>
          <a:bodyPr/>
          <a:lstStyle/>
          <a:p>
            <a:r>
              <a:rPr lang="en-US" altLang="es-CO" sz="2400" b="1" dirty="0">
                <a:solidFill>
                  <a:schemeClr val="bg1"/>
                </a:solidFill>
              </a:rPr>
              <a:t>ÉTICA EN  ENFERMERÍA</a:t>
            </a:r>
          </a:p>
        </p:txBody>
      </p:sp>
      <p:pic>
        <p:nvPicPr>
          <p:cNvPr id="7" name="Imagen 6" descr="Un grupo de jóvenes sentados en una mesa&#10;&#10;Descripción generada automáticamente con confianza baja">
            <a:extLst>
              <a:ext uri="{FF2B5EF4-FFF2-40B4-BE49-F238E27FC236}">
                <a16:creationId xmlns:a16="http://schemas.microsoft.com/office/drawing/2014/main" id="{3BF486B9-4B80-F465-722F-7DDCE552946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56176" y="2708920"/>
            <a:ext cx="2736304" cy="2736304"/>
          </a:xfrm>
          <a:prstGeom prst="rect">
            <a:avLst/>
          </a:prstGeom>
        </p:spPr>
      </p:pic>
    </p:spTree>
    <p:extLst>
      <p:ext uri="{BB962C8B-B14F-4D97-AF65-F5344CB8AC3E}">
        <p14:creationId xmlns:p14="http://schemas.microsoft.com/office/powerpoint/2010/main" val="30320179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179512" y="2636912"/>
            <a:ext cx="5328592" cy="3373178"/>
          </a:xfrm>
        </p:spPr>
        <p:txBody>
          <a:bodyPr>
            <a:normAutofit lnSpcReduction="10000"/>
          </a:bodyPr>
          <a:lstStyle/>
          <a:p>
            <a:pPr algn="just">
              <a:buFontTx/>
              <a:buChar char="-"/>
            </a:pPr>
            <a:r>
              <a:rPr lang="es-CO" sz="2100" b="1" i="1" dirty="0">
                <a:solidFill>
                  <a:srgbClr val="7030A0"/>
                </a:solidFill>
                <a:latin typeface="Calibri" panose="020F0502020204030204" pitchFamily="34" charset="0"/>
                <a:cs typeface="Calibri" panose="020F0502020204030204" pitchFamily="34" charset="0"/>
              </a:rPr>
              <a:t>Principio de justicia</a:t>
            </a:r>
            <a:r>
              <a:rPr lang="es-CO" sz="2100" i="1" dirty="0">
                <a:solidFill>
                  <a:srgbClr val="7030A0"/>
                </a:solidFill>
                <a:latin typeface="Calibri" panose="020F0502020204030204" pitchFamily="34" charset="0"/>
                <a:cs typeface="Calibri" panose="020F0502020204030204" pitchFamily="34" charset="0"/>
              </a:rPr>
              <a:t>:</a:t>
            </a:r>
            <a:r>
              <a:rPr lang="es-CO" sz="1800" b="1" dirty="0">
                <a:solidFill>
                  <a:srgbClr val="7030A0"/>
                </a:solidFill>
              </a:rPr>
              <a:t> </a:t>
            </a:r>
            <a:r>
              <a:rPr lang="es-CO" sz="1800" b="1" dirty="0"/>
              <a:t>Encierra en su significado la igualdad, la equidad y la planificación.</a:t>
            </a:r>
          </a:p>
          <a:p>
            <a:pPr algn="just"/>
            <a:r>
              <a:rPr lang="es-CO" sz="1800" b="1" dirty="0"/>
              <a:t> Se basa precisamente en atender primero al más necesitado.</a:t>
            </a:r>
          </a:p>
          <a:p>
            <a:pPr algn="just"/>
            <a:r>
              <a:rPr lang="es-CO" sz="1800" b="1" dirty="0"/>
              <a:t> Exige tratar a todas las personas por igual, sin discriminación de raza, etnia, edad, nivel económico o escolaridad.</a:t>
            </a:r>
          </a:p>
          <a:p>
            <a:pPr algn="just"/>
            <a:r>
              <a:rPr lang="es-CO" sz="1800" b="1" dirty="0"/>
              <a:t> Jerarquizar adecuadamente las acciones a realizar; hacer uso racional de los recursos materiales para evitar que falten cuando más se necesiten.</a:t>
            </a:r>
          </a:p>
          <a:p>
            <a:pPr marL="0" indent="0">
              <a:buNone/>
            </a:pPr>
            <a:endParaRPr lang="es-CO" sz="1500" b="1" dirty="0">
              <a:solidFill>
                <a:srgbClr val="FF0000"/>
              </a:solidFill>
              <a:latin typeface="Comic Sans MS" panose="030F0702030302020204" pitchFamily="66" charset="0"/>
              <a:cs typeface="Arial" panose="020B0604020202020204" pitchFamily="34" charset="0"/>
            </a:endParaRPr>
          </a:p>
        </p:txBody>
      </p:sp>
      <p:sp>
        <p:nvSpPr>
          <p:cNvPr id="5" name="Rectangle 2">
            <a:extLst>
              <a:ext uri="{FF2B5EF4-FFF2-40B4-BE49-F238E27FC236}">
                <a16:creationId xmlns:a16="http://schemas.microsoft.com/office/drawing/2014/main" id="{4DA1640B-4A22-483E-440F-635A46A0DDD7}"/>
              </a:ext>
            </a:extLst>
          </p:cNvPr>
          <p:cNvSpPr>
            <a:spLocks noGrp="1" noChangeArrowheads="1"/>
          </p:cNvSpPr>
          <p:nvPr>
            <p:ph type="title"/>
          </p:nvPr>
        </p:nvSpPr>
        <p:spPr>
          <a:xfrm>
            <a:off x="4932040" y="692696"/>
            <a:ext cx="7086600" cy="792162"/>
          </a:xfrm>
          <a:effectLst>
            <a:outerShdw algn="ctr" rotWithShape="0">
              <a:schemeClr val="hlink"/>
            </a:outerShdw>
          </a:effectLst>
        </p:spPr>
        <p:txBody>
          <a:bodyPr/>
          <a:lstStyle/>
          <a:p>
            <a:r>
              <a:rPr lang="en-US" altLang="es-CO" sz="2400" b="1" dirty="0">
                <a:solidFill>
                  <a:schemeClr val="bg1"/>
                </a:solidFill>
              </a:rPr>
              <a:t>ÉTICA EN  ENFERMERÍA</a:t>
            </a:r>
          </a:p>
        </p:txBody>
      </p:sp>
      <p:pic>
        <p:nvPicPr>
          <p:cNvPr id="9" name="Imagen 8" descr="Una caricatura de una persona&#10;&#10;Descripción generada automáticamente con confianza media">
            <a:extLst>
              <a:ext uri="{FF2B5EF4-FFF2-40B4-BE49-F238E27FC236}">
                <a16:creationId xmlns:a16="http://schemas.microsoft.com/office/drawing/2014/main" id="{4199DE69-3AF0-E720-B2C3-199876BA1C5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37944" y="2492896"/>
            <a:ext cx="3212976" cy="3212976"/>
          </a:xfrm>
          <a:prstGeom prst="rect">
            <a:avLst/>
          </a:prstGeom>
        </p:spPr>
      </p:pic>
    </p:spTree>
    <p:extLst>
      <p:ext uri="{BB962C8B-B14F-4D97-AF65-F5344CB8AC3E}">
        <p14:creationId xmlns:p14="http://schemas.microsoft.com/office/powerpoint/2010/main" val="2251434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331540" y="2636912"/>
            <a:ext cx="4608512" cy="4032448"/>
          </a:xfrm>
        </p:spPr>
        <p:txBody>
          <a:bodyPr>
            <a:normAutofit fontScale="25000" lnSpcReduction="20000"/>
          </a:bodyPr>
          <a:lstStyle/>
          <a:p>
            <a:pPr marL="0" indent="0" algn="just">
              <a:buNone/>
            </a:pPr>
            <a:r>
              <a:rPr lang="es-CO" sz="6400" b="1" i="1" dirty="0">
                <a:solidFill>
                  <a:srgbClr val="7030A0"/>
                </a:solidFill>
              </a:rPr>
              <a:t>Principio de autonomía:</a:t>
            </a:r>
            <a:r>
              <a:rPr lang="es-CO" sz="6400" b="1" dirty="0">
                <a:solidFill>
                  <a:srgbClr val="7030A0"/>
                </a:solidFill>
              </a:rPr>
              <a:t> </a:t>
            </a:r>
            <a:r>
              <a:rPr lang="es-CO" sz="5100" b="1" dirty="0"/>
              <a:t>se define como la capacidad que tiene la persona de tomar decisiones en relación con su enfermedad</a:t>
            </a:r>
          </a:p>
          <a:p>
            <a:pPr algn="just"/>
            <a:r>
              <a:rPr lang="es-CO" sz="5100" b="1" dirty="0"/>
              <a:t> Esto implica tener información de las consecuencias de las acciones a realizar.</a:t>
            </a:r>
          </a:p>
          <a:p>
            <a:pPr algn="just"/>
            <a:r>
              <a:rPr lang="es-CO" sz="5100" b="1" dirty="0"/>
              <a:t> El principio de autonomía también supone respeto por las personas. </a:t>
            </a:r>
          </a:p>
          <a:p>
            <a:pPr algn="just"/>
            <a:r>
              <a:rPr lang="es-CO" sz="5100" b="1" dirty="0"/>
              <a:t>El mantenimiento de la autonomía del paciente supone considerarlo capaz para la toma de decisiones. Consentimiento informado.</a:t>
            </a:r>
          </a:p>
          <a:p>
            <a:pPr algn="just"/>
            <a:r>
              <a:rPr lang="es-CO" sz="5100" b="1" dirty="0"/>
              <a:t>Establecer una relación interpersonal sin coacción, ni persuasión, donde prevalezcan la información, las dudas y la consideración de los aspectos de su vida cotidiana.</a:t>
            </a:r>
          </a:p>
          <a:p>
            <a:pPr algn="just"/>
            <a:r>
              <a:rPr lang="es-CO" sz="5100" b="1" dirty="0"/>
              <a:t>El objetivo de la información no es convencer al paciente de la propuesta que se le hace, sino que este pueda tener más argumentos para tomar decisiones relacionadas con su salud.</a:t>
            </a:r>
          </a:p>
          <a:p>
            <a:pPr marL="0" indent="0">
              <a:buNone/>
            </a:pPr>
            <a:endParaRPr lang="es-CO" sz="1500" b="1" dirty="0">
              <a:solidFill>
                <a:srgbClr val="FF0000"/>
              </a:solidFill>
              <a:latin typeface="Comic Sans MS" panose="030F0702030302020204" pitchFamily="66" charset="0"/>
              <a:cs typeface="Arial" panose="020B0604020202020204" pitchFamily="34" charset="0"/>
            </a:endParaRPr>
          </a:p>
        </p:txBody>
      </p:sp>
      <p:sp>
        <p:nvSpPr>
          <p:cNvPr id="5" name="Rectangle 2">
            <a:extLst>
              <a:ext uri="{FF2B5EF4-FFF2-40B4-BE49-F238E27FC236}">
                <a16:creationId xmlns:a16="http://schemas.microsoft.com/office/drawing/2014/main" id="{340DF145-D7B7-FAA4-B741-7581369ED517}"/>
              </a:ext>
            </a:extLst>
          </p:cNvPr>
          <p:cNvSpPr>
            <a:spLocks noGrp="1" noChangeArrowheads="1"/>
          </p:cNvSpPr>
          <p:nvPr>
            <p:ph type="title"/>
          </p:nvPr>
        </p:nvSpPr>
        <p:spPr>
          <a:xfrm>
            <a:off x="4932040" y="692696"/>
            <a:ext cx="7086600" cy="792162"/>
          </a:xfrm>
          <a:effectLst>
            <a:outerShdw algn="ctr" rotWithShape="0">
              <a:schemeClr val="hlink"/>
            </a:outerShdw>
          </a:effectLst>
        </p:spPr>
        <p:txBody>
          <a:bodyPr/>
          <a:lstStyle/>
          <a:p>
            <a:r>
              <a:rPr lang="en-US" altLang="es-CO" sz="2400" b="1" dirty="0">
                <a:solidFill>
                  <a:schemeClr val="bg1"/>
                </a:solidFill>
              </a:rPr>
              <a:t>ÉTICA EN  ENFERMERÍA</a:t>
            </a:r>
          </a:p>
        </p:txBody>
      </p:sp>
      <p:pic>
        <p:nvPicPr>
          <p:cNvPr id="7" name="Imagen 6" descr="Mujer sentada en un escritorio con una computadora&#10;&#10;Descripción generada automáticamente con confianza media">
            <a:extLst>
              <a:ext uri="{FF2B5EF4-FFF2-40B4-BE49-F238E27FC236}">
                <a16:creationId xmlns:a16="http://schemas.microsoft.com/office/drawing/2014/main" id="{A0040EBD-A118-167A-BC8C-DE865AA4781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36096" y="2627164"/>
            <a:ext cx="2924944" cy="2924944"/>
          </a:xfrm>
          <a:prstGeom prst="rect">
            <a:avLst/>
          </a:prstGeom>
        </p:spPr>
      </p:pic>
    </p:spTree>
    <p:extLst>
      <p:ext uri="{BB962C8B-B14F-4D97-AF65-F5344CB8AC3E}">
        <p14:creationId xmlns:p14="http://schemas.microsoft.com/office/powerpoint/2010/main" val="30483548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611560" y="2636912"/>
            <a:ext cx="4464063" cy="2910580"/>
          </a:xfrm>
        </p:spPr>
        <p:txBody>
          <a:bodyPr>
            <a:normAutofit fontScale="92500" lnSpcReduction="10000"/>
          </a:bodyPr>
          <a:lstStyle/>
          <a:p>
            <a:pPr marL="0" indent="0">
              <a:buNone/>
            </a:pPr>
            <a:r>
              <a:rPr lang="es-ES" sz="2100" b="1" dirty="0">
                <a:solidFill>
                  <a:srgbClr val="7030A0"/>
                </a:solidFill>
              </a:rPr>
              <a:t>La ética en enfermería </a:t>
            </a:r>
            <a:r>
              <a:rPr lang="es-ES" sz="2100" b="1" dirty="0"/>
              <a:t>estudia :</a:t>
            </a:r>
          </a:p>
          <a:p>
            <a:r>
              <a:rPr lang="es-ES" sz="2100" b="1" dirty="0"/>
              <a:t>Las razones del comportamiento en la práctica de la profesión</a:t>
            </a:r>
          </a:p>
          <a:p>
            <a:r>
              <a:rPr lang="es-ES" sz="2100" b="1" dirty="0"/>
              <a:t>Los principios que regulan dichas conductas </a:t>
            </a:r>
          </a:p>
          <a:p>
            <a:r>
              <a:rPr lang="es-ES" sz="2100" b="1" dirty="0"/>
              <a:t> las motivaciones y los valores del ejercicio profesional.</a:t>
            </a:r>
          </a:p>
          <a:p>
            <a:r>
              <a:rPr lang="es-ES" sz="2100" b="1" dirty="0"/>
              <a:t>Así como los cambios y los valores a través del tiempo.</a:t>
            </a:r>
          </a:p>
          <a:p>
            <a:endParaRPr lang="es-ES" sz="2100" b="1" dirty="0"/>
          </a:p>
          <a:p>
            <a:endParaRPr lang="es-ES" sz="2100" b="1" dirty="0"/>
          </a:p>
          <a:p>
            <a:endParaRPr lang="es-CO" sz="2100" b="1" dirty="0"/>
          </a:p>
        </p:txBody>
      </p:sp>
      <p:sp>
        <p:nvSpPr>
          <p:cNvPr id="4" name="Rectángulo 3"/>
          <p:cNvSpPr/>
          <p:nvPr/>
        </p:nvSpPr>
        <p:spPr>
          <a:xfrm>
            <a:off x="3441514" y="3290501"/>
            <a:ext cx="184731" cy="276999"/>
          </a:xfrm>
          <a:prstGeom prst="rect">
            <a:avLst/>
          </a:prstGeom>
        </p:spPr>
        <p:txBody>
          <a:bodyPr wrap="none">
            <a:spAutoFit/>
          </a:bodyPr>
          <a:lstStyle/>
          <a:p>
            <a:endParaRPr lang="es-CO" sz="1800" dirty="0"/>
          </a:p>
        </p:txBody>
      </p:sp>
      <p:sp>
        <p:nvSpPr>
          <p:cNvPr id="6" name="Rectangle 2">
            <a:extLst>
              <a:ext uri="{FF2B5EF4-FFF2-40B4-BE49-F238E27FC236}">
                <a16:creationId xmlns:a16="http://schemas.microsoft.com/office/drawing/2014/main" id="{B4957AEA-6050-9B0A-12BC-0A1C5BFD33F8}"/>
              </a:ext>
            </a:extLst>
          </p:cNvPr>
          <p:cNvSpPr>
            <a:spLocks noGrp="1" noChangeArrowheads="1"/>
          </p:cNvSpPr>
          <p:nvPr>
            <p:ph type="title"/>
          </p:nvPr>
        </p:nvSpPr>
        <p:spPr>
          <a:xfrm>
            <a:off x="4932040" y="692696"/>
            <a:ext cx="7086600" cy="792162"/>
          </a:xfrm>
          <a:effectLst>
            <a:outerShdw algn="ctr" rotWithShape="0">
              <a:schemeClr val="hlink"/>
            </a:outerShdw>
          </a:effectLst>
        </p:spPr>
        <p:txBody>
          <a:bodyPr/>
          <a:lstStyle/>
          <a:p>
            <a:r>
              <a:rPr lang="en-US" altLang="es-CO" sz="2400" b="1" dirty="0">
                <a:solidFill>
                  <a:schemeClr val="bg1"/>
                </a:solidFill>
              </a:rPr>
              <a:t>ÉTICA EN ENFERMERÍA</a:t>
            </a:r>
          </a:p>
        </p:txBody>
      </p:sp>
      <p:pic>
        <p:nvPicPr>
          <p:cNvPr id="8" name="Imagen 7" descr="Grupo de personas alrededor de una mesa con una computadora&#10;&#10;Descripción generada automáticamente con confianza media">
            <a:extLst>
              <a:ext uri="{FF2B5EF4-FFF2-40B4-BE49-F238E27FC236}">
                <a16:creationId xmlns:a16="http://schemas.microsoft.com/office/drawing/2014/main" id="{DB3F7556-1B29-DABA-8DFA-ADF2F5DA9D3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17757" y="2250470"/>
            <a:ext cx="3429000" cy="3429000"/>
          </a:xfrm>
          <a:prstGeom prst="rect">
            <a:avLst/>
          </a:prstGeom>
        </p:spPr>
      </p:pic>
    </p:spTree>
    <p:extLst>
      <p:ext uri="{BB962C8B-B14F-4D97-AF65-F5344CB8AC3E}">
        <p14:creationId xmlns:p14="http://schemas.microsoft.com/office/powerpoint/2010/main" val="12379629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84584" y="1869852"/>
            <a:ext cx="7315200" cy="715963"/>
          </a:xfrm>
        </p:spPr>
        <p:txBody>
          <a:bodyPr/>
          <a:lstStyle/>
          <a:p>
            <a:pPr algn="ctr"/>
            <a:br>
              <a:rPr lang="es-CO" sz="4000" b="1" dirty="0">
                <a:solidFill>
                  <a:srgbClr val="7030A0"/>
                </a:solidFill>
              </a:rPr>
            </a:br>
            <a:r>
              <a:rPr lang="es-CO" sz="4000" b="1" dirty="0">
                <a:solidFill>
                  <a:srgbClr val="7030A0"/>
                </a:solidFill>
              </a:rPr>
              <a:t>PRINCIPIOS ÉTICOS</a:t>
            </a:r>
          </a:p>
        </p:txBody>
      </p:sp>
      <p:sp>
        <p:nvSpPr>
          <p:cNvPr id="3" name="Marcador de contenido 2"/>
          <p:cNvSpPr>
            <a:spLocks noGrp="1"/>
          </p:cNvSpPr>
          <p:nvPr>
            <p:ph idx="1"/>
          </p:nvPr>
        </p:nvSpPr>
        <p:spPr>
          <a:xfrm>
            <a:off x="179512" y="3124200"/>
            <a:ext cx="5112568" cy="3733800"/>
          </a:xfrm>
        </p:spPr>
        <p:txBody>
          <a:bodyPr>
            <a:normAutofit/>
          </a:bodyPr>
          <a:lstStyle/>
          <a:p>
            <a:pPr algn="just"/>
            <a:r>
              <a:rPr lang="es-CO" sz="2000" b="1" dirty="0">
                <a:latin typeface="+mj-lt"/>
              </a:rPr>
              <a:t>Actuar en el mejor interés del paciente.</a:t>
            </a:r>
          </a:p>
          <a:p>
            <a:pPr algn="just"/>
            <a:r>
              <a:rPr lang="es-CO" sz="2000" b="1" dirty="0">
                <a:latin typeface="+mj-lt"/>
              </a:rPr>
              <a:t>No hacer daño. </a:t>
            </a:r>
          </a:p>
          <a:p>
            <a:pPr algn="just"/>
            <a:r>
              <a:rPr lang="es-CO" sz="2000" b="1" dirty="0">
                <a:latin typeface="+mj-lt"/>
              </a:rPr>
              <a:t>Respetar la </a:t>
            </a:r>
            <a:r>
              <a:rPr lang="es-CO" sz="2000" b="1" dirty="0">
                <a:solidFill>
                  <a:srgbClr val="7030A0"/>
                </a:solidFill>
                <a:latin typeface="+mj-lt"/>
              </a:rPr>
              <a:t>libertad</a:t>
            </a:r>
            <a:r>
              <a:rPr lang="es-CO" sz="2000" b="1" dirty="0">
                <a:solidFill>
                  <a:srgbClr val="FF0000"/>
                </a:solidFill>
                <a:latin typeface="+mj-lt"/>
              </a:rPr>
              <a:t> </a:t>
            </a:r>
            <a:r>
              <a:rPr lang="es-CO" sz="2000" b="1" dirty="0">
                <a:latin typeface="+mj-lt"/>
              </a:rPr>
              <a:t>del paciente para tomar decisiones sobre su propia vida. </a:t>
            </a:r>
          </a:p>
          <a:p>
            <a:pPr algn="just"/>
            <a:r>
              <a:rPr lang="es-CO" sz="2000" b="1" dirty="0">
                <a:latin typeface="+mj-lt"/>
              </a:rPr>
              <a:t>Actuar con </a:t>
            </a:r>
            <a:r>
              <a:rPr lang="es-CO" sz="2000" b="1" dirty="0">
                <a:solidFill>
                  <a:srgbClr val="7030A0"/>
                </a:solidFill>
                <a:latin typeface="+mj-lt"/>
              </a:rPr>
              <a:t>justicia.  </a:t>
            </a:r>
          </a:p>
          <a:p>
            <a:pPr algn="just"/>
            <a:r>
              <a:rPr lang="es-CO" sz="2000" b="1" dirty="0">
                <a:solidFill>
                  <a:srgbClr val="7030A0"/>
                </a:solidFill>
                <a:latin typeface="+mj-lt"/>
              </a:rPr>
              <a:t>Confidencialidad-</a:t>
            </a:r>
            <a:r>
              <a:rPr lang="es-CO" sz="2000" b="1" dirty="0">
                <a:latin typeface="+mj-lt"/>
              </a:rPr>
              <a:t>secreto profesional. </a:t>
            </a:r>
          </a:p>
          <a:p>
            <a:pPr algn="just"/>
            <a:r>
              <a:rPr lang="es-CO" sz="2000" b="1" dirty="0">
                <a:latin typeface="+mj-lt"/>
              </a:rPr>
              <a:t>En el ejercicio profesional, </a:t>
            </a:r>
            <a:r>
              <a:rPr lang="es-CO" sz="2000" b="1" dirty="0">
                <a:solidFill>
                  <a:srgbClr val="7030A0"/>
                </a:solidFill>
                <a:latin typeface="+mj-lt"/>
              </a:rPr>
              <a:t>respetará </a:t>
            </a:r>
            <a:r>
              <a:rPr lang="es-CO" sz="2000" b="1" dirty="0">
                <a:latin typeface="+mj-lt"/>
              </a:rPr>
              <a:t>las convicciones del enfermo o sus allegados y se abstendrá de imponerle las propias. </a:t>
            </a:r>
          </a:p>
          <a:p>
            <a:pPr algn="just"/>
            <a:endParaRPr lang="es-CO" sz="2325" b="1" dirty="0">
              <a:latin typeface="Comic Sans MS" panose="030F0702030302020204" pitchFamily="66" charset="0"/>
              <a:cs typeface="Arial" panose="020B0604020202020204" pitchFamily="34" charset="0"/>
            </a:endParaRPr>
          </a:p>
        </p:txBody>
      </p:sp>
      <p:sp>
        <p:nvSpPr>
          <p:cNvPr id="4" name="Rectangle 2">
            <a:extLst>
              <a:ext uri="{FF2B5EF4-FFF2-40B4-BE49-F238E27FC236}">
                <a16:creationId xmlns:a16="http://schemas.microsoft.com/office/drawing/2014/main" id="{D9BB8F1D-8AC6-27C5-2678-CE029679ACBE}"/>
              </a:ext>
            </a:extLst>
          </p:cNvPr>
          <p:cNvSpPr txBox="1">
            <a:spLocks noChangeArrowheads="1"/>
          </p:cNvSpPr>
          <p:nvPr/>
        </p:nvSpPr>
        <p:spPr bwMode="auto">
          <a:xfrm>
            <a:off x="4932040" y="692696"/>
            <a:ext cx="7086600" cy="792162"/>
          </a:xfrm>
          <a:prstGeom prst="rect">
            <a:avLst/>
          </a:prstGeom>
          <a:noFill/>
          <a:ln>
            <a:noFill/>
          </a:ln>
          <a:effectLst>
            <a:outerShdw algn="ctr" rotWithShape="0">
              <a:schemeClr val="hlink"/>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4400" kern="1200">
                <a:solidFill>
                  <a:srgbClr val="105A5B"/>
                </a:solidFill>
                <a:latin typeface="+mj-lt"/>
                <a:ea typeface="+mj-ea"/>
                <a:cs typeface="+mj-cs"/>
              </a:defRPr>
            </a:lvl1pPr>
            <a:lvl2pPr algn="l" rtl="0" eaLnBrk="1" fontAlgn="base" hangingPunct="1">
              <a:spcBef>
                <a:spcPct val="0"/>
              </a:spcBef>
              <a:spcAft>
                <a:spcPct val="0"/>
              </a:spcAft>
              <a:defRPr sz="4400">
                <a:solidFill>
                  <a:srgbClr val="105A5B"/>
                </a:solidFill>
                <a:latin typeface="Microsoft Sans Serif" panose="020B0604020202020204" pitchFamily="34" charset="0"/>
              </a:defRPr>
            </a:lvl2pPr>
            <a:lvl3pPr algn="l" rtl="0" eaLnBrk="1" fontAlgn="base" hangingPunct="1">
              <a:spcBef>
                <a:spcPct val="0"/>
              </a:spcBef>
              <a:spcAft>
                <a:spcPct val="0"/>
              </a:spcAft>
              <a:defRPr sz="4400">
                <a:solidFill>
                  <a:srgbClr val="105A5B"/>
                </a:solidFill>
                <a:latin typeface="Microsoft Sans Serif" panose="020B0604020202020204" pitchFamily="34" charset="0"/>
              </a:defRPr>
            </a:lvl3pPr>
            <a:lvl4pPr algn="l" rtl="0" eaLnBrk="1" fontAlgn="base" hangingPunct="1">
              <a:spcBef>
                <a:spcPct val="0"/>
              </a:spcBef>
              <a:spcAft>
                <a:spcPct val="0"/>
              </a:spcAft>
              <a:defRPr sz="4400">
                <a:solidFill>
                  <a:srgbClr val="105A5B"/>
                </a:solidFill>
                <a:latin typeface="Microsoft Sans Serif" panose="020B0604020202020204" pitchFamily="34" charset="0"/>
              </a:defRPr>
            </a:lvl4pPr>
            <a:lvl5pPr algn="l" rtl="0" eaLnBrk="1" fontAlgn="base" hangingPunct="1">
              <a:spcBef>
                <a:spcPct val="0"/>
              </a:spcBef>
              <a:spcAft>
                <a:spcPct val="0"/>
              </a:spcAft>
              <a:defRPr sz="4400">
                <a:solidFill>
                  <a:srgbClr val="105A5B"/>
                </a:solidFill>
                <a:latin typeface="Microsoft Sans Serif" panose="020B0604020202020204" pitchFamily="34" charset="0"/>
              </a:defRPr>
            </a:lvl5pPr>
            <a:lvl6pPr marL="457200" algn="l" rtl="0" eaLnBrk="1" fontAlgn="base" hangingPunct="1">
              <a:spcBef>
                <a:spcPct val="0"/>
              </a:spcBef>
              <a:spcAft>
                <a:spcPct val="0"/>
              </a:spcAft>
              <a:defRPr sz="4400">
                <a:solidFill>
                  <a:srgbClr val="105A5B"/>
                </a:solidFill>
                <a:latin typeface="Microsoft Sans Serif" panose="020B0604020202020204" pitchFamily="34" charset="0"/>
              </a:defRPr>
            </a:lvl6pPr>
            <a:lvl7pPr marL="914400" algn="l" rtl="0" eaLnBrk="1" fontAlgn="base" hangingPunct="1">
              <a:spcBef>
                <a:spcPct val="0"/>
              </a:spcBef>
              <a:spcAft>
                <a:spcPct val="0"/>
              </a:spcAft>
              <a:defRPr sz="4400">
                <a:solidFill>
                  <a:srgbClr val="105A5B"/>
                </a:solidFill>
                <a:latin typeface="Microsoft Sans Serif" panose="020B0604020202020204" pitchFamily="34" charset="0"/>
              </a:defRPr>
            </a:lvl7pPr>
            <a:lvl8pPr marL="1371600" algn="l" rtl="0" eaLnBrk="1" fontAlgn="base" hangingPunct="1">
              <a:spcBef>
                <a:spcPct val="0"/>
              </a:spcBef>
              <a:spcAft>
                <a:spcPct val="0"/>
              </a:spcAft>
              <a:defRPr sz="4400">
                <a:solidFill>
                  <a:srgbClr val="105A5B"/>
                </a:solidFill>
                <a:latin typeface="Microsoft Sans Serif" panose="020B0604020202020204" pitchFamily="34" charset="0"/>
              </a:defRPr>
            </a:lvl8pPr>
            <a:lvl9pPr marL="1828800" algn="l" rtl="0" eaLnBrk="1" fontAlgn="base" hangingPunct="1">
              <a:spcBef>
                <a:spcPct val="0"/>
              </a:spcBef>
              <a:spcAft>
                <a:spcPct val="0"/>
              </a:spcAft>
              <a:defRPr sz="4400">
                <a:solidFill>
                  <a:srgbClr val="105A5B"/>
                </a:solidFill>
                <a:latin typeface="Microsoft Sans Serif" panose="020B0604020202020204" pitchFamily="34" charset="0"/>
              </a:defRPr>
            </a:lvl9pPr>
          </a:lstStyle>
          <a:p>
            <a:r>
              <a:rPr lang="en-US" altLang="es-CO" sz="2400" b="1" baseline="0" dirty="0">
                <a:solidFill>
                  <a:schemeClr val="bg1"/>
                </a:solidFill>
              </a:rPr>
              <a:t>ÉTICA EN ENFERMERÍA</a:t>
            </a:r>
          </a:p>
        </p:txBody>
      </p:sp>
      <p:pic>
        <p:nvPicPr>
          <p:cNvPr id="6" name="Imagen 5" descr="Una mujer comiendo un pastel&#10;&#10;Descripción generada automáticamente con confianza baja">
            <a:extLst>
              <a:ext uri="{FF2B5EF4-FFF2-40B4-BE49-F238E27FC236}">
                <a16:creationId xmlns:a16="http://schemas.microsoft.com/office/drawing/2014/main" id="{D4B2E063-B12A-C6C5-0A46-A1DA0D54987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12160" y="3284984"/>
            <a:ext cx="2636912" cy="2636912"/>
          </a:xfrm>
          <a:prstGeom prst="rect">
            <a:avLst/>
          </a:prstGeom>
        </p:spPr>
      </p:pic>
    </p:spTree>
    <p:extLst>
      <p:ext uri="{BB962C8B-B14F-4D97-AF65-F5344CB8AC3E}">
        <p14:creationId xmlns:p14="http://schemas.microsoft.com/office/powerpoint/2010/main" val="17426063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107505" y="2636912"/>
            <a:ext cx="5040560" cy="3373178"/>
          </a:xfrm>
        </p:spPr>
        <p:txBody>
          <a:bodyPr>
            <a:normAutofit fontScale="92500"/>
          </a:bodyPr>
          <a:lstStyle/>
          <a:p>
            <a:pPr algn="just">
              <a:lnSpc>
                <a:spcPts val="1350"/>
              </a:lnSpc>
              <a:buSzPts val="1000"/>
              <a:tabLst>
                <a:tab pos="342900" algn="l"/>
              </a:tabLst>
            </a:pPr>
            <a:endParaRPr lang="es-ES" sz="1500" b="1" dirty="0">
              <a:solidFill>
                <a:srgbClr val="FF0000"/>
              </a:solidFill>
              <a:latin typeface="Comic Sans MS" panose="030F0702030302020204" pitchFamily="66" charset="0"/>
              <a:cs typeface="Arial" panose="020B0604020202020204" pitchFamily="34" charset="0"/>
            </a:endParaRPr>
          </a:p>
          <a:p>
            <a:pPr algn="just">
              <a:lnSpc>
                <a:spcPts val="1350"/>
              </a:lnSpc>
              <a:buSzPts val="1000"/>
              <a:tabLst>
                <a:tab pos="342900" algn="l"/>
              </a:tabLst>
            </a:pPr>
            <a:r>
              <a:rPr lang="es-CO" sz="2100" b="1" dirty="0">
                <a:latin typeface="Calibri" panose="020F0502020204030204" pitchFamily="34" charset="0"/>
                <a:ea typeface="Calibri" panose="020F0502020204030204" pitchFamily="34" charset="0"/>
                <a:cs typeface="Times New Roman" panose="02020603050405020304" pitchFamily="18" charset="0"/>
              </a:rPr>
              <a:t>Asimismo, el conocimiento del código deontológico LEY 911 DEL 2004  por parte del profesional de enfermería permite</a:t>
            </a:r>
          </a:p>
          <a:p>
            <a:pPr algn="just">
              <a:lnSpc>
                <a:spcPts val="1350"/>
              </a:lnSpc>
              <a:buSzPts val="1000"/>
              <a:tabLst>
                <a:tab pos="342900" algn="l"/>
              </a:tabLst>
            </a:pPr>
            <a:endParaRPr lang="es-CO" sz="2100" b="1" dirty="0">
              <a:latin typeface="Calibri" panose="020F0502020204030204" pitchFamily="34" charset="0"/>
              <a:ea typeface="Calibri" panose="020F0502020204030204" pitchFamily="34" charset="0"/>
              <a:cs typeface="Times New Roman" panose="02020603050405020304" pitchFamily="18" charset="0"/>
            </a:endParaRPr>
          </a:p>
          <a:p>
            <a:pPr algn="just">
              <a:lnSpc>
                <a:spcPts val="1350"/>
              </a:lnSpc>
              <a:buSzPts val="1000"/>
              <a:tabLst>
                <a:tab pos="342900" algn="l"/>
              </a:tabLst>
            </a:pPr>
            <a:r>
              <a:rPr lang="es-CO" sz="2100" b="1" dirty="0">
                <a:latin typeface="Calibri" panose="020F0502020204030204" pitchFamily="34" charset="0"/>
                <a:ea typeface="Calibri" panose="020F0502020204030204" pitchFamily="34" charset="0"/>
                <a:cs typeface="Times New Roman" panose="02020603050405020304" pitchFamily="18" charset="0"/>
              </a:rPr>
              <a:t>El respeto a sus creencias y costumbres, así como el respeto y reconocimiento de su autonomía y voluntad. </a:t>
            </a:r>
          </a:p>
          <a:p>
            <a:pPr algn="just">
              <a:lnSpc>
                <a:spcPts val="1350"/>
              </a:lnSpc>
              <a:buSzPts val="1000"/>
              <a:tabLst>
                <a:tab pos="342900" algn="l"/>
              </a:tabLst>
            </a:pPr>
            <a:r>
              <a:rPr lang="es-CO" sz="2100" b="1" dirty="0">
                <a:latin typeface="Calibri" panose="020F0502020204030204" pitchFamily="34" charset="0"/>
                <a:ea typeface="Calibri" panose="020F0502020204030204" pitchFamily="34" charset="0"/>
                <a:cs typeface="Times New Roman" panose="02020603050405020304" pitchFamily="18" charset="0"/>
              </a:rPr>
              <a:t>En la medida en que el profesional de la enfermería brinde un servicio humanizado, comprenda al paciente, demuestre interés en sus estados emocionales, reconozca su voluntad, lo involucre participativamente en las decisiones del cuidado, mejore su comunicación con el paciente y dedique mayor tiempo al reconocimiento de sus sentimientos </a:t>
            </a:r>
            <a:endParaRPr lang="es-ES" sz="2100" b="1" dirty="0">
              <a:solidFill>
                <a:srgbClr val="FF0000"/>
              </a:solidFill>
              <a:latin typeface="Calibri" panose="020F0502020204030204" pitchFamily="34" charset="0"/>
              <a:cs typeface="Calibri" panose="020F0502020204030204" pitchFamily="34" charset="0"/>
            </a:endParaRPr>
          </a:p>
        </p:txBody>
      </p:sp>
      <p:sp>
        <p:nvSpPr>
          <p:cNvPr id="5" name="Rectangle 2">
            <a:extLst>
              <a:ext uri="{FF2B5EF4-FFF2-40B4-BE49-F238E27FC236}">
                <a16:creationId xmlns:a16="http://schemas.microsoft.com/office/drawing/2014/main" id="{C577C789-B9FE-A688-AC5E-11A4FFDCB066}"/>
              </a:ext>
            </a:extLst>
          </p:cNvPr>
          <p:cNvSpPr>
            <a:spLocks noGrp="1" noChangeArrowheads="1"/>
          </p:cNvSpPr>
          <p:nvPr>
            <p:ph type="title"/>
          </p:nvPr>
        </p:nvSpPr>
        <p:spPr>
          <a:xfrm>
            <a:off x="4932040" y="692696"/>
            <a:ext cx="7086600" cy="792162"/>
          </a:xfrm>
          <a:effectLst>
            <a:outerShdw algn="ctr" rotWithShape="0">
              <a:schemeClr val="hlink"/>
            </a:outerShdw>
          </a:effectLst>
        </p:spPr>
        <p:txBody>
          <a:bodyPr/>
          <a:lstStyle/>
          <a:p>
            <a:r>
              <a:rPr lang="en-US" altLang="es-CO" sz="2400" b="1" dirty="0">
                <a:solidFill>
                  <a:schemeClr val="bg1"/>
                </a:solidFill>
              </a:rPr>
              <a:t>ÉTICA EN  ENFERMERÍA</a:t>
            </a:r>
          </a:p>
        </p:txBody>
      </p:sp>
      <p:pic>
        <p:nvPicPr>
          <p:cNvPr id="7" name="Imagen 6" descr="Un par de personas sentadas en una mesa&#10;&#10;Descripción generada automáticamente con confianza baja">
            <a:extLst>
              <a:ext uri="{FF2B5EF4-FFF2-40B4-BE49-F238E27FC236}">
                <a16:creationId xmlns:a16="http://schemas.microsoft.com/office/drawing/2014/main" id="{18725DAC-BDB4-7CA0-1721-CF4E6A0F8DA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24128" y="2789020"/>
            <a:ext cx="3068961" cy="3068961"/>
          </a:xfrm>
          <a:prstGeom prst="rect">
            <a:avLst/>
          </a:prstGeom>
        </p:spPr>
      </p:pic>
    </p:spTree>
    <p:extLst>
      <p:ext uri="{BB962C8B-B14F-4D97-AF65-F5344CB8AC3E}">
        <p14:creationId xmlns:p14="http://schemas.microsoft.com/office/powerpoint/2010/main" val="3254241669"/>
      </p:ext>
    </p:extLst>
  </p:cSld>
  <p:clrMapOvr>
    <a:masterClrMapping/>
  </p:clrMapOvr>
</p:sld>
</file>

<file path=ppt/theme/theme1.xml><?xml version="1.0" encoding="utf-8"?>
<a:theme xmlns:a="http://schemas.openxmlformats.org/drawingml/2006/main" name="powerpoint-template">
  <a:themeElements>
    <a:clrScheme name="powerpoint-template 4">
      <a:dk1>
        <a:srgbClr val="4D4D4D"/>
      </a:dk1>
      <a:lt1>
        <a:srgbClr val="FFFFFF"/>
      </a:lt1>
      <a:dk2>
        <a:srgbClr val="4D4D4D"/>
      </a:dk2>
      <a:lt2>
        <a:srgbClr val="105A5B"/>
      </a:lt2>
      <a:accent1>
        <a:srgbClr val="167C7E"/>
      </a:accent1>
      <a:accent2>
        <a:srgbClr val="1C9495"/>
      </a:accent2>
      <a:accent3>
        <a:srgbClr val="FFFFFF"/>
      </a:accent3>
      <a:accent4>
        <a:srgbClr val="404040"/>
      </a:accent4>
      <a:accent5>
        <a:srgbClr val="ABBFC0"/>
      </a:accent5>
      <a:accent6>
        <a:srgbClr val="188687"/>
      </a:accent6>
      <a:hlink>
        <a:srgbClr val="28ACB0"/>
      </a:hlink>
      <a:folHlink>
        <a:srgbClr val="DDDDDD"/>
      </a:folHlink>
    </a:clrScheme>
    <a:fontScheme name="powerpoint-template">
      <a:majorFont>
        <a:latin typeface="Microsoft Sans Serif"/>
        <a:ea typeface=""/>
        <a:cs typeface=""/>
      </a:majorFont>
      <a:minorFont>
        <a:latin typeface="Microsoft Sans Serif"/>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gradFill rotWithShape="1">
          <a:gsLst>
            <a:gs pos="0">
              <a:schemeClr val="bg2">
                <a:gamma/>
                <a:tint val="26667"/>
                <a:invGamma/>
              </a:schemeClr>
            </a:gs>
            <a:gs pos="100000">
              <a:schemeClr val="bg2">
                <a:alpha val="14999"/>
              </a:schemeClr>
            </a:gs>
          </a:gsLst>
          <a:lin ang="5400000" scaled="1"/>
        </a:gra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s-CO" sz="2400" b="0" i="0" u="none" strike="noStrike" cap="none" normalizeH="0" baseline="-25000" smtClean="0">
            <a:ln>
              <a:noFill/>
            </a:ln>
            <a:solidFill>
              <a:schemeClr val="tx1"/>
            </a:solidFill>
            <a:effectLst/>
            <a:latin typeface="Arial" panose="020B0604020202020204" pitchFamily="34" charset="0"/>
          </a:defRPr>
        </a:defPPr>
      </a:lstStyle>
    </a:spDef>
    <a:lnDef>
      <a:spPr bwMode="auto">
        <a:xfrm>
          <a:off x="0" y="0"/>
          <a:ext cx="1" cy="1"/>
        </a:xfrm>
        <a:custGeom>
          <a:avLst/>
          <a:gdLst/>
          <a:ahLst/>
          <a:cxnLst/>
          <a:rect l="0" t="0" r="0" b="0"/>
          <a:pathLst/>
        </a:custGeom>
        <a:gradFill rotWithShape="1">
          <a:gsLst>
            <a:gs pos="0">
              <a:schemeClr val="bg2">
                <a:gamma/>
                <a:tint val="26667"/>
                <a:invGamma/>
              </a:schemeClr>
            </a:gs>
            <a:gs pos="100000">
              <a:schemeClr val="bg2">
                <a:alpha val="14999"/>
              </a:schemeClr>
            </a:gs>
          </a:gsLst>
          <a:lin ang="5400000" scaled="1"/>
        </a:gra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s-CO" sz="2400" b="0" i="0" u="none" strike="noStrike" cap="none" normalizeH="0" baseline="-25000" smtClean="0">
            <a:ln>
              <a:noFill/>
            </a:ln>
            <a:solidFill>
              <a:schemeClr val="tx1"/>
            </a:solidFill>
            <a:effectLst/>
            <a:latin typeface="Arial" panose="020B0604020202020204" pitchFamily="34" charset="0"/>
          </a:defRPr>
        </a:defPPr>
      </a:lstStyle>
    </a:lnDef>
  </a:objectDefaults>
  <a:extraClrSchemeLst>
    <a:extraClrScheme>
      <a:clrScheme name="powerpoint-template 1">
        <a:dk1>
          <a:srgbClr val="4D4D4D"/>
        </a:dk1>
        <a:lt1>
          <a:srgbClr val="FFFFFF"/>
        </a:lt1>
        <a:dk2>
          <a:srgbClr val="4D4D4D"/>
        </a:dk2>
        <a:lt2>
          <a:srgbClr val="800000"/>
        </a:lt2>
        <a:accent1>
          <a:srgbClr val="FF9933"/>
        </a:accent1>
        <a:accent2>
          <a:srgbClr val="009900"/>
        </a:accent2>
        <a:accent3>
          <a:srgbClr val="FFFFFF"/>
        </a:accent3>
        <a:accent4>
          <a:srgbClr val="404040"/>
        </a:accent4>
        <a:accent5>
          <a:srgbClr val="FFCAAD"/>
        </a:accent5>
        <a:accent6>
          <a:srgbClr val="008A00"/>
        </a:accent6>
        <a:hlink>
          <a:srgbClr val="3366FF"/>
        </a:hlink>
        <a:folHlink>
          <a:srgbClr val="DDDDDD"/>
        </a:folHlink>
      </a:clrScheme>
      <a:clrMap bg1="lt1" tx1="dk1" bg2="lt2" tx2="dk2" accent1="accent1" accent2="accent2" accent3="accent3" accent4="accent4" accent5="accent5" accent6="accent6" hlink="hlink" folHlink="folHlink"/>
    </a:extraClrScheme>
    <a:extraClrScheme>
      <a:clrScheme name="powerpoint-template 2">
        <a:dk1>
          <a:srgbClr val="4D4D4D"/>
        </a:dk1>
        <a:lt1>
          <a:srgbClr val="FFFFFF"/>
        </a:lt1>
        <a:dk2>
          <a:srgbClr val="4D4D4D"/>
        </a:dk2>
        <a:lt2>
          <a:srgbClr val="0C209B"/>
        </a:lt2>
        <a:accent1>
          <a:srgbClr val="2167BF"/>
        </a:accent1>
        <a:accent2>
          <a:srgbClr val="C60C0D"/>
        </a:accent2>
        <a:accent3>
          <a:srgbClr val="FFFFFF"/>
        </a:accent3>
        <a:accent4>
          <a:srgbClr val="404040"/>
        </a:accent4>
        <a:accent5>
          <a:srgbClr val="ABB8DC"/>
        </a:accent5>
        <a:accent6>
          <a:srgbClr val="B30A0B"/>
        </a:accent6>
        <a:hlink>
          <a:srgbClr val="1FAAEF"/>
        </a:hlink>
        <a:folHlink>
          <a:srgbClr val="DDDDDD"/>
        </a:folHlink>
      </a:clrScheme>
      <a:clrMap bg1="lt1" tx1="dk1" bg2="lt2" tx2="dk2" accent1="accent1" accent2="accent2" accent3="accent3" accent4="accent4" accent5="accent5" accent6="accent6" hlink="hlink" folHlink="folHlink"/>
    </a:extraClrScheme>
    <a:extraClrScheme>
      <a:clrScheme name="powerpoint-template 3">
        <a:dk1>
          <a:srgbClr val="4D4D4D"/>
        </a:dk1>
        <a:lt1>
          <a:srgbClr val="FFFFFF"/>
        </a:lt1>
        <a:dk2>
          <a:srgbClr val="4D4D4D"/>
        </a:dk2>
        <a:lt2>
          <a:srgbClr val="1376BA"/>
        </a:lt2>
        <a:accent1>
          <a:srgbClr val="2091CB"/>
        </a:accent1>
        <a:accent2>
          <a:srgbClr val="2D76E4"/>
        </a:accent2>
        <a:accent3>
          <a:srgbClr val="FFFFFF"/>
        </a:accent3>
        <a:accent4>
          <a:srgbClr val="404040"/>
        </a:accent4>
        <a:accent5>
          <a:srgbClr val="ABC7E2"/>
        </a:accent5>
        <a:accent6>
          <a:srgbClr val="286ACF"/>
        </a:accent6>
        <a:hlink>
          <a:srgbClr val="3BAEDB"/>
        </a:hlink>
        <a:folHlink>
          <a:srgbClr val="DDDDDD"/>
        </a:folHlink>
      </a:clrScheme>
      <a:clrMap bg1="lt1" tx1="dk1" bg2="lt2" tx2="dk2" accent1="accent1" accent2="accent2" accent3="accent3" accent4="accent4" accent5="accent5" accent6="accent6" hlink="hlink" folHlink="folHlink"/>
    </a:extraClrScheme>
    <a:extraClrScheme>
      <a:clrScheme name="powerpoint-template 4">
        <a:dk1>
          <a:srgbClr val="4D4D4D"/>
        </a:dk1>
        <a:lt1>
          <a:srgbClr val="FFFFFF"/>
        </a:lt1>
        <a:dk2>
          <a:srgbClr val="4D4D4D"/>
        </a:dk2>
        <a:lt2>
          <a:srgbClr val="105A5B"/>
        </a:lt2>
        <a:accent1>
          <a:srgbClr val="167C7E"/>
        </a:accent1>
        <a:accent2>
          <a:srgbClr val="1C9495"/>
        </a:accent2>
        <a:accent3>
          <a:srgbClr val="FFFFFF"/>
        </a:accent3>
        <a:accent4>
          <a:srgbClr val="404040"/>
        </a:accent4>
        <a:accent5>
          <a:srgbClr val="ABBFC0"/>
        </a:accent5>
        <a:accent6>
          <a:srgbClr val="188687"/>
        </a:accent6>
        <a:hlink>
          <a:srgbClr val="28ACB0"/>
        </a:hlink>
        <a:folHlink>
          <a:srgbClr val="DDDDDD"/>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Tema de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powerpoint-template</Template>
  <TotalTime>287</TotalTime>
  <Words>1219</Words>
  <Application>Microsoft Office PowerPoint</Application>
  <PresentationFormat>Presentación en pantalla (4:3)</PresentationFormat>
  <Paragraphs>133</Paragraphs>
  <Slides>23</Slides>
  <Notes>3</Notes>
  <HiddenSlides>0</HiddenSlides>
  <MMClips>0</MMClips>
  <ScaleCrop>false</ScaleCrop>
  <HeadingPairs>
    <vt:vector size="6" baseType="variant">
      <vt:variant>
        <vt:lpstr>Fuentes usadas</vt:lpstr>
      </vt:variant>
      <vt:variant>
        <vt:i4>5</vt:i4>
      </vt:variant>
      <vt:variant>
        <vt:lpstr>Tema</vt:lpstr>
      </vt:variant>
      <vt:variant>
        <vt:i4>1</vt:i4>
      </vt:variant>
      <vt:variant>
        <vt:lpstr>Títulos de diapositiva</vt:lpstr>
      </vt:variant>
      <vt:variant>
        <vt:i4>23</vt:i4>
      </vt:variant>
    </vt:vector>
  </HeadingPairs>
  <TitlesOfParts>
    <vt:vector size="29" baseType="lpstr">
      <vt:lpstr>Arial</vt:lpstr>
      <vt:lpstr>Calibri</vt:lpstr>
      <vt:lpstr>Comic Sans MS</vt:lpstr>
      <vt:lpstr>Courier New</vt:lpstr>
      <vt:lpstr>Microsoft Sans Serif</vt:lpstr>
      <vt:lpstr>powerpoint-template</vt:lpstr>
      <vt:lpstr>ÉTICA EN  ENFERMERÍA</vt:lpstr>
      <vt:lpstr>ÉTICA EN  ENFERMERÍA</vt:lpstr>
      <vt:lpstr>ÉTICA EN  ENFERMERÍA</vt:lpstr>
      <vt:lpstr>ÉTICA EN  ENFERMERÍA</vt:lpstr>
      <vt:lpstr>ÉTICA EN  ENFERMERÍA</vt:lpstr>
      <vt:lpstr>ÉTICA EN  ENFERMERÍA</vt:lpstr>
      <vt:lpstr>ÉTICA EN ENFERMERÍA</vt:lpstr>
      <vt:lpstr> PRINCIPIOS ÉTICOS</vt:lpstr>
      <vt:lpstr>ÉTICA EN  ENFERMERÍA</vt:lpstr>
      <vt:lpstr>ÉTICA EN ENFERMERÍA</vt:lpstr>
      <vt:lpstr>ÉTICA EN  ENFERMERÍA</vt:lpstr>
      <vt:lpstr>ÉTICA EN ENFERMERÍA</vt:lpstr>
      <vt:lpstr>ÉTICA EN ENFERMERÍA</vt:lpstr>
      <vt:lpstr>Presentación de PowerPoint</vt:lpstr>
      <vt:lpstr> </vt:lpstr>
      <vt:lpstr> HUMANIZACIÓN EN EL CUIDADO DE ENFERMERÍA </vt:lpstr>
      <vt:lpstr>ÉTICA EN ENFERMERÍA</vt:lpstr>
      <vt:lpstr> SITIO DE TRABAJO</vt:lpstr>
      <vt:lpstr> RESPONSABILIDADES CON SUS COLEGAS Y OTROS MIEMBROS DEL EQUIPO DE SALUD </vt:lpstr>
      <vt:lpstr>ÉTICA EN ENFERMERÍA</vt:lpstr>
      <vt:lpstr>ÉTICA EN ENFERMERÍA</vt:lpstr>
      <vt:lpstr>.</vt:lpstr>
      <vt:lpstr>BIBLIOGRAFÍA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ÉTICA EN LA ENFERMERÍA</dc:title>
  <dc:creator>Sebastian Cortes</dc:creator>
  <cp:lastModifiedBy>usuario</cp:lastModifiedBy>
  <cp:revision>7</cp:revision>
  <dcterms:created xsi:type="dcterms:W3CDTF">2024-06-11T19:59:16Z</dcterms:created>
  <dcterms:modified xsi:type="dcterms:W3CDTF">2024-06-12T18:45:48Z</dcterms:modified>
</cp:coreProperties>
</file>